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notesMasterIdLst>
    <p:notesMasterId r:id="rId51"/>
  </p:notesMasterIdLst>
  <p:sldIdLst>
    <p:sldId id="308" r:id="rId2"/>
    <p:sldId id="256" r:id="rId3"/>
    <p:sldId id="258" r:id="rId4"/>
    <p:sldId id="259" r:id="rId5"/>
    <p:sldId id="260" r:id="rId6"/>
    <p:sldId id="261" r:id="rId7"/>
    <p:sldId id="262" r:id="rId8"/>
    <p:sldId id="284" r:id="rId9"/>
    <p:sldId id="264" r:id="rId10"/>
    <p:sldId id="265" r:id="rId11"/>
    <p:sldId id="269" r:id="rId12"/>
    <p:sldId id="266" r:id="rId13"/>
    <p:sldId id="267" r:id="rId14"/>
    <p:sldId id="268" r:id="rId15"/>
    <p:sldId id="270" r:id="rId16"/>
    <p:sldId id="271" r:id="rId17"/>
    <p:sldId id="311" r:id="rId18"/>
    <p:sldId id="272" r:id="rId19"/>
    <p:sldId id="312" r:id="rId20"/>
    <p:sldId id="273" r:id="rId21"/>
    <p:sldId id="313" r:id="rId22"/>
    <p:sldId id="274" r:id="rId23"/>
    <p:sldId id="276" r:id="rId24"/>
    <p:sldId id="315" r:id="rId25"/>
    <p:sldId id="275" r:id="rId26"/>
    <p:sldId id="278" r:id="rId27"/>
    <p:sldId id="279" r:id="rId28"/>
    <p:sldId id="282" r:id="rId29"/>
    <p:sldId id="285" r:id="rId30"/>
    <p:sldId id="286" r:id="rId31"/>
    <p:sldId id="288" r:id="rId32"/>
    <p:sldId id="289" r:id="rId33"/>
    <p:sldId id="290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0" r:id="rId42"/>
    <p:sldId id="314" r:id="rId43"/>
    <p:sldId id="301" r:id="rId44"/>
    <p:sldId id="302" r:id="rId45"/>
    <p:sldId id="303" r:id="rId46"/>
    <p:sldId id="304" r:id="rId47"/>
    <p:sldId id="305" r:id="rId48"/>
    <p:sldId id="306" r:id="rId49"/>
    <p:sldId id="309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="" xmlns:p15="http://schemas.microsoft.com/office/powerpoint/2012/main" userId="user" providerId="None"/>
      </p:ext>
    </p:extLst>
  </p:cmAuthor>
  <p:cmAuthor id="2" name="moskalenko" initials="m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EB43"/>
    <a:srgbClr val="00FFCC"/>
    <a:srgbClr val="D60093"/>
    <a:srgbClr val="A2F8E1"/>
    <a:srgbClr val="891753"/>
    <a:srgbClr val="000066"/>
    <a:srgbClr val="29A10D"/>
    <a:srgbClr val="B36ECE"/>
    <a:srgbClr val="FF5050"/>
    <a:srgbClr val="33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7" autoAdjust="0"/>
    <p:restoredTop sz="94709" autoAdjust="0"/>
  </p:normalViewPr>
  <p:slideViewPr>
    <p:cSldViewPr>
      <p:cViewPr>
        <p:scale>
          <a:sx n="80" d="100"/>
          <a:sy n="80" d="100"/>
        </p:scale>
        <p:origin x="-1716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3.xlsx"/><Relationship Id="rId4" Type="http://schemas.microsoft.com/office/2011/relationships/chartColorStyle" Target="colors5.xml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9.xlsx"/><Relationship Id="rId4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7"/>
  <c:chart>
    <c:autoTitleDeleted val="1"/>
    <c:plotArea>
      <c:layout>
        <c:manualLayout>
          <c:layoutTarget val="inner"/>
          <c:xMode val="edge"/>
          <c:yMode val="edge"/>
          <c:x val="7.6051845453920741E-2"/>
          <c:y val="0"/>
          <c:w val="0.92100969944694566"/>
          <c:h val="0.72477176713071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delet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1205,2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1252,3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000066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1215.5</c:v>
                </c:pt>
                <c:pt idx="1">
                  <c:v>1205.2</c:v>
                </c:pt>
                <c:pt idx="2">
                  <c:v>1252.3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5A-4C64-B583-B6DAF402377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Бюджеты сельских поселений</c:v>
                </c:pt>
              </c:strCache>
            </c:strRef>
          </c:tx>
          <c:spPr>
            <a:solidFill>
              <a:srgbClr val="00FFCC"/>
            </a:solidFill>
          </c:spPr>
          <c:dLbls>
            <c:delete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126.6</c:v>
                </c:pt>
                <c:pt idx="1">
                  <c:v>128.69999999999999</c:v>
                </c:pt>
                <c:pt idx="2">
                  <c:v>121.1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5A-4C64-B583-B6DAF4023777}"/>
            </c:ext>
          </c:extLst>
        </c:ser>
        <c:dLbls>
          <c:showVal val="1"/>
        </c:dLbls>
        <c:gapWidth val="75"/>
        <c:overlap val="100"/>
        <c:axId val="130609536"/>
        <c:axId val="130611072"/>
      </c:barChart>
      <c:catAx>
        <c:axId val="130609536"/>
        <c:scaling>
          <c:orientation val="minMax"/>
        </c:scaling>
        <c:axPos val="b"/>
        <c:numFmt formatCode="General" sourceLinked="0"/>
        <c:majorTickMark val="none"/>
        <c:tickLblPos val="nextTo"/>
        <c:crossAx val="130611072"/>
        <c:crosses val="autoZero"/>
        <c:auto val="1"/>
        <c:lblAlgn val="ctr"/>
        <c:lblOffset val="100"/>
      </c:catAx>
      <c:valAx>
        <c:axId val="130611072"/>
        <c:scaling>
          <c:orientation val="minMax"/>
        </c:scaling>
        <c:axPos val="l"/>
        <c:numFmt formatCode="General" sourceLinked="1"/>
        <c:majorTickMark val="none"/>
        <c:tickLblPos val="none"/>
        <c:spPr>
          <a:ln w="10000">
            <a:noFill/>
          </a:ln>
        </c:spPr>
        <c:crossAx val="130609536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3355973377291389E-2"/>
          <c:y val="8.0677694999678098E-2"/>
          <c:w val="0.51028473868632251"/>
          <c:h val="0.8250112716576856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  <a:effectLst>
              <a:glow>
                <a:schemeClr val="accent1">
                  <a:alpha val="40000"/>
                </a:schemeClr>
              </a:glow>
            </a:effectLst>
          </c:spPr>
          <c:explosion val="7"/>
          <c:dPt>
            <c:idx val="0"/>
            <c:spPr>
              <a:solidFill>
                <a:srgbClr val="FFFF00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D2-4E9A-9479-57A67181C058}"/>
              </c:ext>
            </c:extLst>
          </c:dPt>
          <c:dPt>
            <c:idx val="1"/>
            <c:explosion val="4"/>
            <c:spPr>
              <a:solidFill>
                <a:srgbClr val="A2F8E1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84-4C7F-A383-1A9871CA9D56}"/>
              </c:ext>
            </c:extLst>
          </c:dPt>
          <c:dPt>
            <c:idx val="2"/>
            <c:spPr>
              <a:solidFill>
                <a:srgbClr val="21EB43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84-4C7F-A383-1A9871CA9D56}"/>
              </c:ext>
            </c:extLst>
          </c:dPt>
          <c:dPt>
            <c:idx val="3"/>
            <c:spPr>
              <a:solidFill>
                <a:srgbClr val="D60093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1D2-4E9A-9479-57A67181C058}"/>
              </c:ext>
            </c:extLst>
          </c:dPt>
          <c:dPt>
            <c:idx val="4"/>
            <c:spPr>
              <a:solidFill>
                <a:schemeClr val="accent4">
                  <a:lumMod val="60000"/>
                </a:schemeClr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1D2-4E9A-9479-57A67181C058}"/>
              </c:ext>
            </c:extLst>
          </c:dPt>
          <c:dPt>
            <c:idx val="5"/>
            <c:spPr>
              <a:solidFill>
                <a:schemeClr val="accent6">
                  <a:lumMod val="60000"/>
                </a:schemeClr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D2-4E9A-9479-57A67181C058}"/>
              </c:ext>
            </c:extLst>
          </c:dPt>
          <c:dPt>
            <c:idx val="6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1484-4C7F-A383-1A9871CA9D56}"/>
              </c:ext>
            </c:extLst>
          </c:dPt>
          <c:dPt>
            <c:idx val="7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01D2-4E9A-9479-57A67181C058}"/>
              </c:ext>
            </c:extLst>
          </c:dPt>
          <c:dPt>
            <c:idx val="8"/>
            <c:spPr>
              <a:solidFill>
                <a:srgbClr val="FF0000"/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1D2-4E9A-9479-57A67181C058}"/>
              </c:ext>
            </c:extLst>
          </c:dPt>
          <c:dPt>
            <c:idx val="9"/>
            <c:spPr>
              <a:solidFill>
                <a:schemeClr val="accent2">
                  <a:lumMod val="80000"/>
                </a:schemeClr>
              </a:solidFill>
              <a:ln w="1905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1484-4C7F-A383-1A9871CA9D5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rgbClr val="002060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2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</c:dLbl>
            <c:dLbl>
              <c:idx val="3"/>
              <c:layout>
                <c:manualLayout>
                  <c:x val="-8.1486230946154186E-3"/>
                  <c:y val="9.5436946704740028E-3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1.8867932880178323E-2"/>
                  <c:y val="-1.0698458787951793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1.9416818200329383E-3"/>
                  <c:y val="-2.5118799693697177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7.4486836490604322E-2"/>
                  <c:y val="2.1061897503060222E-3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2.2138780341406667E-2"/>
                  <c:y val="-9.1606372243814068E-3"/>
                </c:manualLayout>
              </c:layout>
              <c:dLblPos val="bestFit"/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0.4%</a:t>
                    </a:r>
                    <a:endParaRPr lang="en-US"/>
                  </a:p>
                </c:rich>
              </c:tx>
              <c:dLblPos val="bestFit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Соцполитика</c:v>
                </c:pt>
                <c:pt idx="1">
                  <c:v>Образование</c:v>
                </c:pt>
                <c:pt idx="2">
                  <c:v>Национальная экономика</c:v>
                </c:pt>
                <c:pt idx="3">
                  <c:v>Здравоохранение</c:v>
                </c:pt>
                <c:pt idx="4">
                  <c:v>Общегосударственные вопросы</c:v>
                </c:pt>
                <c:pt idx="5">
                  <c:v>Жилищно-коммунальное хозяйство</c:v>
                </c:pt>
                <c:pt idx="6">
                  <c:v>Культура, кинематограф</c:v>
                </c:pt>
                <c:pt idx="7">
                  <c:v>Физкультура и спорт</c:v>
                </c:pt>
                <c:pt idx="8">
                  <c:v>Нацбезопасность, правоохранит. деятельность, нацоборона</c:v>
                </c:pt>
                <c:pt idx="9">
                  <c:v>Охрана окружающей среды</c:v>
                </c:pt>
              </c:strCache>
            </c:strRef>
          </c:cat>
          <c:val>
            <c:numRef>
              <c:f>Лист1!$B$2:$B$11</c:f>
              <c:numCache>
                <c:formatCode>0.00%</c:formatCode>
                <c:ptCount val="10"/>
                <c:pt idx="0">
                  <c:v>0.33800000000000041</c:v>
                </c:pt>
                <c:pt idx="1">
                  <c:v>0.46300000000000002</c:v>
                </c:pt>
                <c:pt idx="2" formatCode="0.0%">
                  <c:v>6.2000000000000034E-2</c:v>
                </c:pt>
                <c:pt idx="3">
                  <c:v>4.0000000000000044E-3</c:v>
                </c:pt>
                <c:pt idx="4" formatCode="0%">
                  <c:v>6.1000000000000013E-2</c:v>
                </c:pt>
                <c:pt idx="5" formatCode="0.0%">
                  <c:v>2.1000000000000012E-2</c:v>
                </c:pt>
                <c:pt idx="6">
                  <c:v>4.3000000000000003E-2</c:v>
                </c:pt>
                <c:pt idx="7">
                  <c:v>1.0000000000000011E-3</c:v>
                </c:pt>
                <c:pt idx="8">
                  <c:v>6.0000000000000045E-3</c:v>
                </c:pt>
                <c:pt idx="9" formatCode="0.000%">
                  <c:v>1.0000000000000011E-4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D2-4E9A-9479-57A67181C058}"/>
            </c:ext>
          </c:extLst>
        </c:ser>
        <c:dLbls>
          <c:showVal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00465401633556"/>
          <c:y val="6.411587264100306E-2"/>
          <c:w val="0.31351366724449076"/>
          <c:h val="0.93588412735899695"/>
        </c:manualLayout>
      </c:layout>
      <c:spPr>
        <a:noFill/>
        <a:ln>
          <a:noFill/>
        </a:ln>
        <a:effectLst>
          <a:glow>
            <a:schemeClr val="accent1"/>
          </a:glow>
        </a:effectLst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"/>
          <c:y val="4.5139957584537614E-2"/>
          <c:w val="0.77811704092543987"/>
          <c:h val="0.892360227518927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7.9</c:v>
                </c:pt>
                <c:pt idx="1">
                  <c:v>6.1</c:v>
                </c:pt>
                <c:pt idx="2">
                  <c:v>7.1</c:v>
                </c:pt>
                <c:pt idx="3">
                  <c:v>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2023год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81168778142313269"/>
          <c:y val="0.32205709136838084"/>
          <c:w val="0.12694051603152326"/>
          <c:h val="0.4661581883963708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11238412428635126"/>
          <c:y val="0.34050774623558716"/>
          <c:w val="0.86036212221794139"/>
          <c:h val="0.535814318525288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2021год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566.79999999999995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8D-47B7-A257-BFFD64F979D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541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dLblPos val="in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541.1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8D-47B7-A257-BFFD64F979D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514,4</a:t>
                    </a:r>
                    <a:endParaRPr lang="en-US" dirty="0"/>
                  </a:p>
                </c:rich>
              </c:tx>
              <c:dLblPos val="in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514.4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A8D-47B7-A257-BFFD64F979DC}"/>
            </c:ext>
          </c:extLst>
        </c:ser>
        <c:dLbls>
          <c:showVal val="1"/>
        </c:dLbls>
        <c:gapWidth val="219"/>
        <c:overlap val="-27"/>
        <c:axId val="135543424"/>
        <c:axId val="135557504"/>
      </c:barChart>
      <c:catAx>
        <c:axId val="1355434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35557504"/>
        <c:crosses val="autoZero"/>
        <c:auto val="1"/>
        <c:lblAlgn val="ctr"/>
        <c:lblOffset val="100"/>
      </c:catAx>
      <c:valAx>
        <c:axId val="1355575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35543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18253416886719"/>
          <c:y val="0.89137589700900766"/>
          <c:w val="0.61805533512150901"/>
          <c:h val="8.3449928004873566E-2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1800">
          <a:solidFill>
            <a:srgbClr val="000066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по разделу «Образование» (%)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0320710675726739"/>
          <c:y val="1.4342045359582061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8.2271334891676998E-2"/>
          <c:y val="0.23416253537647241"/>
          <c:w val="0.91772866510832363"/>
          <c:h val="0.4999278718955420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Дошкольное образование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21.7</c:v>
                </c:pt>
                <c:pt idx="1">
                  <c:v>22.4</c:v>
                </c:pt>
                <c:pt idx="2">
                  <c:v>23.6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A8-45DF-8F1F-C7E623E55E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образование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65.900000000000006</c:v>
                </c:pt>
                <c:pt idx="1">
                  <c:v>64.900000000000006</c:v>
                </c:pt>
                <c:pt idx="2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A8-45DF-8F1F-C7E623E55E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Дополнительное образование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8.4</c:v>
                </c:pt>
                <c:pt idx="1">
                  <c:v>8.5</c:v>
                </c:pt>
                <c:pt idx="2" formatCode="General">
                  <c:v>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A8-45DF-8F1F-C7E623E55E2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Молодёжная политика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4092782664322761E-3"/>
                  <c:y val="-7.2809873880406814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7.0462803653694034E-3"/>
                  <c:y val="-9.4456052601608845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2.8185565328647582E-3"/>
                  <c:y val="-6.4938536163606023E-2"/>
                </c:manualLayout>
              </c:layout>
              <c:dLblPos val="ctr"/>
              <c:showVal val="1"/>
            </c:dLbl>
            <c:txPr>
              <a:bodyPr/>
              <a:lstStyle/>
              <a:p>
                <a:pPr algn="ctr">
                  <a:defRPr lang="ru-RU" sz="1400" b="0" i="0" u="none" strike="noStrike" kern="1200" baseline="0">
                    <a:solidFill>
                      <a:prstClr val="white">
                        <a:lumMod val="75000"/>
                        <a:lumOff val="25000"/>
                      </a:prst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1.4</c:v>
                </c:pt>
                <c:pt idx="1">
                  <c:v>1.4</c:v>
                </c:pt>
                <c:pt idx="2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AA8-45DF-8F1F-C7E623E55E2D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Другие вопросы в области образования</c:v>
                </c:pt>
              </c:strCache>
            </c:strRef>
          </c:tx>
          <c:spPr>
            <a:solidFill>
              <a:srgbClr val="00FFCC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4.5096904525838387E-2"/>
                  <c:y val="-4.1324523013203864E-2"/>
                </c:manualLayout>
              </c:layout>
              <c:dLblPos val="ctr"/>
              <c:showVal val="1"/>
            </c:dLbl>
            <c:dLbl>
              <c:idx val="1"/>
              <c:layout>
                <c:manualLayout>
                  <c:x val="4.5096904525838248E-2"/>
                  <c:y val="-2.9517516438002753E-2"/>
                </c:manualLayout>
              </c:layout>
              <c:dLblPos val="ctr"/>
              <c:showVal val="1"/>
            </c:dLbl>
            <c:dLbl>
              <c:idx val="2"/>
              <c:layout>
                <c:manualLayout>
                  <c:x val="5.3552574124430534E-2"/>
                  <c:y val="-1.7710509862801663E-2"/>
                </c:manualLayout>
              </c:layout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0">
                  <c:v>2.6</c:v>
                </c:pt>
                <c:pt idx="1">
                  <c:v>2.7</c:v>
                </c:pt>
                <c:pt idx="2">
                  <c:v>2.9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AA8-45DF-8F1F-C7E623E55E2D}"/>
            </c:ext>
          </c:extLst>
        </c:ser>
        <c:dLbls>
          <c:showVal val="1"/>
        </c:dLbls>
        <c:overlap val="100"/>
        <c:axId val="135674880"/>
        <c:axId val="135709440"/>
      </c:barChart>
      <c:catAx>
        <c:axId val="13567488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5709440"/>
        <c:crosses val="autoZero"/>
        <c:auto val="1"/>
        <c:lblAlgn val="ctr"/>
        <c:lblOffset val="100"/>
      </c:catAx>
      <c:valAx>
        <c:axId val="13570944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135674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209063101821468E-2"/>
          <c:y val="8.4247640341845398E-2"/>
          <c:w val="0.87251657705173358"/>
          <c:h val="0.12817524526200882"/>
        </c:manualLayout>
      </c:layout>
      <c:spPr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>
                <a:solidFill>
                  <a:schemeClr val="tx1"/>
                </a:solidFill>
              </a:rPr>
              <a:t>Млн. руб.</a:t>
            </a:r>
          </a:p>
        </c:rich>
      </c:tx>
      <c:layout>
        <c:manualLayout>
          <c:xMode val="edge"/>
          <c:yMode val="edge"/>
          <c:x val="4.4607875427804203E-3"/>
          <c:y val="0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48,0</a:t>
                    </a:r>
                    <a:endParaRPr lang="en-US" dirty="0"/>
                  </a:p>
                </c:rich>
              </c:tx>
              <c:dLblPos val="ctr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48,1</a:t>
                    </a:r>
                    <a:endParaRPr lang="en-US" dirty="0"/>
                  </a:p>
                </c:rich>
              </c:tx>
              <c:dLblPos val="ctr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Проект 2021 год</c:v>
                </c:pt>
                <c:pt idx="1">
                  <c:v>Проект 2022 год</c:v>
                </c:pt>
                <c:pt idx="2">
                  <c:v>Проект 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52.9</c:v>
                </c:pt>
                <c:pt idx="1">
                  <c:v>48</c:v>
                </c:pt>
                <c:pt idx="2">
                  <c:v>48.1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537-4107-9DAB-3309A96841D3}"/>
            </c:ext>
          </c:extLst>
        </c:ser>
        <c:gapWidth val="219"/>
        <c:overlap val="-27"/>
        <c:axId val="136729344"/>
        <c:axId val="136730880"/>
      </c:barChart>
      <c:catAx>
        <c:axId val="1367293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6730880"/>
        <c:crosses val="autoZero"/>
        <c:auto val="1"/>
        <c:lblAlgn val="ctr"/>
        <c:lblOffset val="100"/>
      </c:catAx>
      <c:valAx>
        <c:axId val="1367308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672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62.6</c:v>
                </c:pt>
                <c:pt idx="1">
                  <c:v>65.5</c:v>
                </c:pt>
                <c:pt idx="2">
                  <c:v>290.8</c:v>
                </c:pt>
              </c:numCache>
            </c:numRef>
          </c:val>
        </c:ser>
        <c:shape val="cylinder"/>
        <c:axId val="136835072"/>
        <c:axId val="136882816"/>
        <c:axId val="0"/>
      </c:bar3DChart>
      <c:catAx>
        <c:axId val="136835072"/>
        <c:scaling>
          <c:orientation val="minMax"/>
        </c:scaling>
        <c:axPos val="b"/>
        <c:numFmt formatCode="General" sourceLinked="0"/>
        <c:tickLblPos val="nextTo"/>
        <c:crossAx val="136882816"/>
        <c:crosses val="autoZero"/>
        <c:auto val="1"/>
        <c:lblAlgn val="ctr"/>
        <c:lblOffset val="100"/>
      </c:catAx>
      <c:valAx>
        <c:axId val="136882816"/>
        <c:scaling>
          <c:orientation val="minMax"/>
        </c:scaling>
        <c:axPos val="l"/>
        <c:majorGridlines/>
        <c:numFmt formatCode="General" sourceLinked="1"/>
        <c:tickLblPos val="nextTo"/>
        <c:crossAx val="136835072"/>
        <c:crosses val="autoZero"/>
        <c:crossBetween val="between"/>
      </c:valAx>
      <c:spPr>
        <a:noFill/>
        <a:ln w="25394">
          <a:noFill/>
        </a:ln>
      </c:spPr>
    </c:plotArea>
    <c:legend>
      <c:legendPos val="r"/>
      <c:layout>
        <c:manualLayout>
          <c:xMode val="edge"/>
          <c:yMode val="edge"/>
          <c:x val="0.70475947506561765"/>
          <c:y val="0.41179054745816329"/>
          <c:w val="0.25017049868766805"/>
          <c:h val="0.15419593827367314"/>
        </c:manualLayout>
      </c:layout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5458828999789708E-3"/>
                  <c:y val="-2.5396647642511191E-2"/>
                </c:manualLayout>
              </c:layout>
              <c:showVal val="1"/>
            </c:dLbl>
            <c:dLbl>
              <c:idx val="1"/>
              <c:layout>
                <c:manualLayout>
                  <c:x val="-1.5458828999789708E-3"/>
                  <c:y val="-2.2856982878260792E-2"/>
                </c:manualLayout>
              </c:layout>
              <c:showVal val="1"/>
            </c:dLbl>
            <c:dLbl>
              <c:idx val="2"/>
              <c:layout>
                <c:manualLayout>
                  <c:x val="-4.6376486999369004E-3"/>
                  <c:y val="-3.0475977171014978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Проект 2021</c:v>
                </c:pt>
                <c:pt idx="1">
                  <c:v>Проект 2022</c:v>
                </c:pt>
                <c:pt idx="2">
                  <c:v>Проект 2023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231.3</c:v>
                </c:pt>
                <c:pt idx="1">
                  <c:v>253</c:v>
                </c:pt>
                <c:pt idx="2">
                  <c:v>260.5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0F-4201-AC08-3C8A5B26910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Консолидированный бюджет</c:v>
                </c:pt>
              </c:strCache>
            </c:strRef>
          </c:tx>
          <c:dLbls>
            <c:dLbl>
              <c:idx val="0"/>
              <c:layout>
                <c:manualLayout>
                  <c:x val="1.855059479974783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D0F-4201-AC08-3C8A5B26910A}"/>
                </c:ext>
              </c:extLst>
            </c:dLbl>
            <c:dLbl>
              <c:idx val="1"/>
              <c:layout>
                <c:manualLayout>
                  <c:x val="1.5458828999789441E-2"/>
                  <c:y val="-7.618994292753359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FD0F-4201-AC08-3C8A5B2691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Проект 2021</c:v>
                </c:pt>
                <c:pt idx="1">
                  <c:v>Проект 2022</c:v>
                </c:pt>
                <c:pt idx="2">
                  <c:v>Проект 2023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301.2</c:v>
                </c:pt>
                <c:pt idx="1">
                  <c:v>324.10000000000002</c:v>
                </c:pt>
                <c:pt idx="2">
                  <c:v>344.5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0F-4201-AC08-3C8A5B26910A}"/>
            </c:ext>
          </c:extLst>
        </c:ser>
        <c:dLbls>
          <c:showVal val="1"/>
        </c:dLbls>
        <c:shape val="box"/>
        <c:axId val="119216000"/>
        <c:axId val="119271424"/>
        <c:axId val="0"/>
      </c:bar3DChart>
      <c:catAx>
        <c:axId val="11921600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9271424"/>
        <c:crosses val="autoZero"/>
        <c:auto val="1"/>
        <c:lblAlgn val="ctr"/>
        <c:lblOffset val="100"/>
      </c:catAx>
      <c:valAx>
        <c:axId val="119271424"/>
        <c:scaling>
          <c:orientation val="minMax"/>
        </c:scaling>
        <c:axPos val="l"/>
        <c:majorGridlines/>
        <c:numFmt formatCode="General" sourceLinked="1"/>
        <c:tickLblPos val="nextTo"/>
        <c:crossAx val="119216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76140022245878"/>
          <c:y val="0.69237457429812865"/>
          <c:w val="0.31854169795042625"/>
          <c:h val="0.24607080897579584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tx1"/>
                </a:solidFill>
              </a:rPr>
              <a:t>Структура налоговых и неналоговых доходов местного бюджета в </a:t>
            </a:r>
            <a:r>
              <a:rPr lang="ru-RU" dirty="0" smtClean="0">
                <a:solidFill>
                  <a:schemeClr val="tx1"/>
                </a:solidFill>
              </a:rPr>
              <a:t>2021 </a:t>
            </a:r>
            <a:r>
              <a:rPr lang="ru-RU" dirty="0">
                <a:solidFill>
                  <a:schemeClr val="tx1"/>
                </a:solidFill>
              </a:rPr>
              <a:t>году, </a:t>
            </a:r>
            <a:r>
              <a:rPr lang="ru-RU" dirty="0" smtClean="0">
                <a:solidFill>
                  <a:schemeClr val="tx1"/>
                </a:solidFill>
              </a:rPr>
              <a:t>млн.рублей</a:t>
            </a:r>
            <a:endParaRPr lang="ru-RU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7.0432636225351716E-2"/>
          <c:y val="4.1857274839721278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и неналоговых доходов местного бюджета в 2018 году</c:v>
                </c:pt>
              </c:strCache>
            </c:strRef>
          </c:tx>
          <c:explosion val="13"/>
          <c:dLbls>
            <c:dLbl>
              <c:idx val="4"/>
              <c:layout>
                <c:manualLayout>
                  <c:x val="2.0445351213639801E-2"/>
                  <c:y val="-2.7155262564166231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BA2-4529-B5EE-C8DFB8962BE7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Неналоговые доходы</c:v>
                </c:pt>
                <c:pt idx="3">
                  <c:v>транспортный налог</c:v>
                </c:pt>
                <c:pt idx="4">
                  <c:v>Акцизы</c:v>
                </c:pt>
                <c:pt idx="5">
                  <c:v>Госпошлина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117</c:v>
                </c:pt>
                <c:pt idx="1">
                  <c:v>23.7</c:v>
                </c:pt>
                <c:pt idx="2">
                  <c:v>22.3</c:v>
                </c:pt>
                <c:pt idx="3">
                  <c:v>25.4</c:v>
                </c:pt>
                <c:pt idx="4">
                  <c:v>37.200000000000003</c:v>
                </c:pt>
                <c:pt idx="5">
                  <c:v>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9C-4093-AE1D-79F380AC0EA6}"/>
            </c:ext>
          </c:extLst>
        </c:ser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7.7977911293613034E-2"/>
          <c:y val="0.1252820872690924"/>
          <c:w val="0.91369671446097211"/>
          <c:h val="0.8027856017425736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Проект 2021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38-436D-86EC-49BFCDC4894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 2022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538-436D-86EC-49BFCDC4894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Проект 2023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143.9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538-436D-86EC-49BFCDC48942}"/>
            </c:ext>
          </c:extLst>
        </c:ser>
        <c:dLbls>
          <c:showVal val="1"/>
        </c:dLbls>
        <c:gapWidth val="75"/>
        <c:shape val="cylinder"/>
        <c:axId val="132567424"/>
        <c:axId val="132568960"/>
        <c:axId val="132556992"/>
      </c:bar3DChart>
      <c:catAx>
        <c:axId val="132567424"/>
        <c:scaling>
          <c:orientation val="minMax"/>
        </c:scaling>
        <c:axPos val="b"/>
        <c:numFmt formatCode="General" sourceLinked="1"/>
        <c:majorTickMark val="none"/>
        <c:tickLblPos val="nextTo"/>
        <c:crossAx val="132568960"/>
        <c:crosses val="autoZero"/>
        <c:auto val="1"/>
        <c:lblAlgn val="ctr"/>
        <c:lblOffset val="100"/>
      </c:catAx>
      <c:valAx>
        <c:axId val="132568960"/>
        <c:scaling>
          <c:orientation val="minMax"/>
        </c:scaling>
        <c:axPos val="l"/>
        <c:numFmt formatCode="General" sourceLinked="1"/>
        <c:majorTickMark val="none"/>
        <c:tickLblPos val="nextTo"/>
        <c:crossAx val="132567424"/>
        <c:crosses val="autoZero"/>
        <c:crossBetween val="between"/>
      </c:valAx>
      <c:serAx>
        <c:axId val="132556992"/>
        <c:scaling>
          <c:orientation val="minMax"/>
        </c:scaling>
        <c:delete val="1"/>
        <c:axPos val="b"/>
        <c:tickLblPos val="none"/>
        <c:crossAx val="132568960"/>
        <c:crosses val="autoZero"/>
      </c:serAx>
    </c:plotArea>
    <c:legend>
      <c:legendPos val="b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plotArea>
      <c:layout>
        <c:manualLayout>
          <c:layoutTarget val="inner"/>
          <c:xMode val="edge"/>
          <c:yMode val="edge"/>
          <c:x val="6.6254516698877705E-2"/>
          <c:y val="6.0408142085877747E-2"/>
          <c:w val="0.92595447892681471"/>
          <c:h val="0.8091909569984832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A3-46D2-9F41-FE2770EA7AD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4A3-46D2-9F41-FE2770EA7AD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4A3-46D2-9F41-FE2770EA7AD9}"/>
            </c:ext>
          </c:extLst>
        </c:ser>
        <c:dLbls>
          <c:showVal val="1"/>
        </c:dLbls>
        <c:gapWidth val="75"/>
        <c:shape val="cylinder"/>
        <c:axId val="133439872"/>
        <c:axId val="133441408"/>
        <c:axId val="133017088"/>
      </c:bar3DChart>
      <c:catAx>
        <c:axId val="133439872"/>
        <c:scaling>
          <c:orientation val="minMax"/>
        </c:scaling>
        <c:axPos val="b"/>
        <c:numFmt formatCode="General" sourceLinked="1"/>
        <c:majorTickMark val="none"/>
        <c:tickLblPos val="nextTo"/>
        <c:crossAx val="133441408"/>
        <c:crosses val="autoZero"/>
        <c:auto val="1"/>
        <c:lblAlgn val="ctr"/>
        <c:lblOffset val="100"/>
      </c:catAx>
      <c:valAx>
        <c:axId val="133441408"/>
        <c:scaling>
          <c:orientation val="minMax"/>
        </c:scaling>
        <c:axPos val="l"/>
        <c:numFmt formatCode="General" sourceLinked="1"/>
        <c:majorTickMark val="none"/>
        <c:tickLblPos val="nextTo"/>
        <c:crossAx val="133439872"/>
        <c:crosses val="autoZero"/>
        <c:crossBetween val="between"/>
      </c:valAx>
      <c:serAx>
        <c:axId val="133017088"/>
        <c:scaling>
          <c:orientation val="minMax"/>
        </c:scaling>
        <c:delete val="1"/>
        <c:axPos val="b"/>
        <c:majorTickMark val="none"/>
        <c:tickLblPos val="none"/>
        <c:crossAx val="133441408"/>
        <c:crosses val="autoZero"/>
      </c:serAx>
    </c:plotArea>
    <c:legend>
      <c:legendPos val="b"/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Проект 2021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37.200000000000003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0D-4B3F-B89D-621FD657307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 2022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0D-4B3F-B89D-621FD657307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Проект 2023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E0D-4B3F-B89D-621FD6573078}"/>
            </c:ext>
          </c:extLst>
        </c:ser>
        <c:dLbls>
          <c:showVal val="1"/>
        </c:dLbls>
        <c:shape val="cylinder"/>
        <c:axId val="133552000"/>
        <c:axId val="133553536"/>
        <c:axId val="133332480"/>
      </c:bar3DChart>
      <c:catAx>
        <c:axId val="133552000"/>
        <c:scaling>
          <c:orientation val="minMax"/>
        </c:scaling>
        <c:axPos val="b"/>
        <c:numFmt formatCode="General" sourceLinked="1"/>
        <c:tickLblPos val="nextTo"/>
        <c:crossAx val="133553536"/>
        <c:crosses val="autoZero"/>
        <c:auto val="1"/>
        <c:lblAlgn val="ctr"/>
        <c:lblOffset val="100"/>
      </c:catAx>
      <c:valAx>
        <c:axId val="133553536"/>
        <c:scaling>
          <c:orientation val="minMax"/>
        </c:scaling>
        <c:axPos val="l"/>
        <c:majorGridlines/>
        <c:numFmt formatCode="General" sourceLinked="1"/>
        <c:tickLblPos val="nextTo"/>
        <c:crossAx val="133552000"/>
        <c:crosses val="autoZero"/>
        <c:crossBetween val="between"/>
      </c:valAx>
      <c:serAx>
        <c:axId val="133332480"/>
        <c:scaling>
          <c:orientation val="minMax"/>
        </c:scaling>
        <c:axPos val="b"/>
        <c:tickLblPos val="nextTo"/>
        <c:crossAx val="133553536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perspective val="30"/>
    </c:view3D>
    <c:plotArea>
      <c:layout>
        <c:manualLayout>
          <c:layoutTarget val="inner"/>
          <c:xMode val="edge"/>
          <c:yMode val="edge"/>
          <c:x val="8.2396872265967008E-2"/>
          <c:y val="5.2550692280909153E-2"/>
          <c:w val="0.7601136264217021"/>
          <c:h val="0.91508227206464254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Проект 2021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E0D-4B3F-B89D-621FD657307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 2022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E0D-4B3F-B89D-621FD657307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Проект 2023</c:v>
                </c:pt>
              </c:strCache>
            </c:strRef>
          </c:tx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E0D-4B3F-B89D-621FD6573078}"/>
            </c:ext>
          </c:extLst>
        </c:ser>
        <c:dLbls>
          <c:showVal val="1"/>
        </c:dLbls>
        <c:shape val="cylinder"/>
        <c:axId val="133693440"/>
        <c:axId val="133694976"/>
        <c:axId val="133329344"/>
      </c:bar3DChart>
      <c:catAx>
        <c:axId val="133693440"/>
        <c:scaling>
          <c:orientation val="minMax"/>
        </c:scaling>
        <c:axPos val="b"/>
        <c:numFmt formatCode="General" sourceLinked="1"/>
        <c:tickLblPos val="nextTo"/>
        <c:crossAx val="133694976"/>
        <c:crosses val="autoZero"/>
        <c:auto val="1"/>
        <c:lblAlgn val="ctr"/>
        <c:lblOffset val="100"/>
      </c:catAx>
      <c:valAx>
        <c:axId val="133694976"/>
        <c:scaling>
          <c:orientation val="minMax"/>
        </c:scaling>
        <c:axPos val="l"/>
        <c:majorGridlines/>
        <c:numFmt formatCode="General" sourceLinked="1"/>
        <c:tickLblPos val="nextTo"/>
        <c:crossAx val="133693440"/>
        <c:crosses val="autoZero"/>
        <c:crossBetween val="between"/>
      </c:valAx>
      <c:serAx>
        <c:axId val="133329344"/>
        <c:scaling>
          <c:orientation val="minMax"/>
        </c:scaling>
        <c:axPos val="b"/>
        <c:tickLblPos val="nextTo"/>
        <c:crossAx val="133694976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0.10510945691488639"/>
          <c:y val="6.0649102570395352E-2"/>
          <c:w val="0.89489054308511362"/>
          <c:h val="0.7555862334135201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Местный бюджет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1224.2</c:v>
                </c:pt>
                <c:pt idx="1">
                  <c:v>1214.8</c:v>
                </c:pt>
                <c:pt idx="2">
                  <c:v>1262.2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DF-4321-B683-C23C67D3F7B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Бюджеты поселений</c:v>
                </c:pt>
              </c:strCache>
            </c:strRef>
          </c:tx>
          <c:dLbls>
            <c:delete val="1"/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126.6</c:v>
                </c:pt>
                <c:pt idx="1">
                  <c:v>128.69999999999999</c:v>
                </c:pt>
                <c:pt idx="2">
                  <c:v>121.1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DF-4321-B683-C23C67D3F7B9}"/>
            </c:ext>
          </c:extLst>
        </c:ser>
        <c:dLbls>
          <c:showVal val="1"/>
        </c:dLbls>
        <c:gapWidth val="75"/>
        <c:overlap val="100"/>
        <c:axId val="133826816"/>
        <c:axId val="133828608"/>
      </c:barChart>
      <c:catAx>
        <c:axId val="133826816"/>
        <c:scaling>
          <c:orientation val="minMax"/>
        </c:scaling>
        <c:axPos val="b"/>
        <c:numFmt formatCode="General" sourceLinked="0"/>
        <c:majorTickMark val="none"/>
        <c:tickLblPos val="nextTo"/>
        <c:crossAx val="133828608"/>
        <c:crosses val="autoZero"/>
        <c:auto val="1"/>
        <c:lblAlgn val="ctr"/>
        <c:lblOffset val="100"/>
      </c:catAx>
      <c:valAx>
        <c:axId val="133828608"/>
        <c:scaling>
          <c:orientation val="minMax"/>
        </c:scaling>
        <c:axPos val="l"/>
        <c:numFmt formatCode="General" sourceLinked="1"/>
        <c:majorTickMark val="none"/>
        <c:tickLblPos val="nextTo"/>
        <c:crossAx val="133826816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 w="9525"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 w="25400">
          <a:noFill/>
        </a:ln>
        <a:effectLst/>
        <a:sp3d/>
      </c:spPr>
    </c:backWall>
    <c:plotArea>
      <c:layout/>
      <c:bar3D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  <a:sp3d/>
          </c:spPr>
          <c:dLbls>
            <c:spPr>
              <a:ln>
                <a:noFill/>
              </a:ln>
            </c:spPr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7.1</c:v>
                </c:pt>
                <c:pt idx="1">
                  <c:v>7.5</c:v>
                </c:pt>
                <c:pt idx="2">
                  <c:v>4.9000000000000004</c:v>
                </c:pt>
                <c:pt idx="3">
                  <c:v>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17-4ACD-A056-4A6DD40F51A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7.475360153434662E-3"/>
                  <c:y val="-9.9470601096392997E-2"/>
                </c:manualLayout>
              </c:layout>
              <c:showVal val="1"/>
            </c:dLbl>
            <c:dLbl>
              <c:idx val="1"/>
              <c:layout>
                <c:manualLayout>
                  <c:x val="1.4950720306869083E-2"/>
                  <c:y val="-0.10581978840041809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6445792337555727E-2"/>
                  <c:y val="-8.6772226488342749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1.4950720306869086E-2"/>
                  <c:y val="-9.3121413792368046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0.60000000000000053</c:v>
                </c:pt>
                <c:pt idx="1">
                  <c:v>0.60000000000000053</c:v>
                </c:pt>
                <c:pt idx="2">
                  <c:v>0.30000000000000027</c:v>
                </c:pt>
                <c:pt idx="3">
                  <c:v>0.60000000000000053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17-4ACD-A056-4A6DD40F51A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6.4</c:v>
                </c:pt>
                <c:pt idx="1">
                  <c:v>23.9</c:v>
                </c:pt>
                <c:pt idx="2">
                  <c:v>34.200000000000003</c:v>
                </c:pt>
                <c:pt idx="3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417-4ACD-A056-4A6DD40F51A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dLbls>
            <c:dLbl>
              <c:idx val="2"/>
              <c:layout>
                <c:manualLayout>
                  <c:x val="-1.4950720306869085E-2"/>
                  <c:y val="-9.9470601096392997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-4.4852160920607828E-3"/>
                  <c:y val="-0.10581978840041807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2.1</c:v>
                </c:pt>
                <c:pt idx="1">
                  <c:v>0.2</c:v>
                </c:pt>
                <c:pt idx="2">
                  <c:v>3.2</c:v>
                </c:pt>
                <c:pt idx="3">
                  <c:v>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417-4ACD-A056-4A6DD40F51A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Охрана окружающей среды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3.2891584675111454E-2"/>
                  <c:y val="-8.6772226488342832E-2"/>
                </c:manualLayout>
              </c:layout>
              <c:showVal val="1"/>
            </c:dLbl>
            <c:dLbl>
              <c:idx val="1"/>
              <c:layout>
                <c:manualLayout>
                  <c:x val="2.3921152490990132E-2"/>
                  <c:y val="-0.10581978840041809"/>
                </c:manualLayout>
              </c:layout>
              <c:showVal val="1"/>
            </c:dLbl>
            <c:dLbl>
              <c:idx val="2"/>
              <c:layout>
                <c:manualLayout>
                  <c:x val="4.1862016859234477E-2"/>
                  <c:y val="-9.9470601096392997E-2"/>
                </c:manualLayout>
              </c:layout>
              <c:showVal val="1"/>
            </c:dLbl>
            <c:dLbl>
              <c:idx val="3"/>
              <c:layout>
                <c:manualLayout>
                  <c:x val="2.9901440613737666E-2"/>
                  <c:y val="-9.5237809560376765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1.0000000000000005E-2</c:v>
                </c:pt>
                <c:pt idx="1">
                  <c:v>1.0000000000000005E-2</c:v>
                </c:pt>
                <c:pt idx="2">
                  <c:v>3.0000000000000002E-2</c:v>
                </c:pt>
                <c:pt idx="3">
                  <c:v>1.0000000000000005E-2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1417-4ACD-A056-4A6DD40F51A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Образование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44.5</c:v>
                </c:pt>
                <c:pt idx="1">
                  <c:v>40.800000000000004</c:v>
                </c:pt>
                <c:pt idx="2">
                  <c:v>30.8</c:v>
                </c:pt>
                <c:pt idx="3">
                  <c:v>46.3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17-4ACD-A056-4A6DD40F51A9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4.3</c:v>
                </c:pt>
                <c:pt idx="1">
                  <c:v>3.8</c:v>
                </c:pt>
                <c:pt idx="2">
                  <c:v>3</c:v>
                </c:pt>
                <c:pt idx="3">
                  <c:v>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1417-4ACD-A056-4A6DD40F51A9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Здравоохранение</c:v>
                </c:pt>
              </c:strCache>
            </c:strRef>
          </c:tx>
          <c:spPr>
            <a:solidFill>
              <a:srgbClr val="891753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5416224521677015E-2"/>
                  <c:y val="-7.6190247648301013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6445792337555727E-2"/>
                  <c:y val="-9.3121413792368046E-2"/>
                </c:manualLayout>
              </c:layout>
              <c:spPr/>
              <c:txPr>
                <a:bodyPr/>
                <a:lstStyle/>
                <a:p>
                  <a:pPr algn="ctr" rtl="0">
                    <a:defRPr lang="en-US" sz="1000" b="0" i="0" u="none" strike="noStrike" kern="1200" baseline="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1.7940864368242913E-2"/>
                  <c:y val="-7.6190247648300999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2.0931008429617193E-2"/>
                  <c:y val="-9.5237809560376765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0">
                  <c:v>0.60000000000000053</c:v>
                </c:pt>
                <c:pt idx="1">
                  <c:v>0.4</c:v>
                </c:pt>
                <c:pt idx="2">
                  <c:v>1.2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417-4ACD-A056-4A6DD40F51A9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solidFill>
              <a:srgbClr val="B36ECE"/>
            </a:solidFill>
            <a:ln>
              <a:noFill/>
            </a:ln>
            <a:effectLst/>
            <a:sp3d/>
          </c:spPr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0">
                  <c:v>34.6</c:v>
                </c:pt>
                <c:pt idx="1">
                  <c:v>23.4</c:v>
                </c:pt>
                <c:pt idx="2">
                  <c:v>22.3</c:v>
                </c:pt>
                <c:pt idx="3">
                  <c:v>33.800000000000004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1417-4ACD-A056-4A6DD40F51A9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spPr>
            <a:solidFill>
              <a:srgbClr val="29A10D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3.0675365266308822E-3"/>
                  <c:y val="-8.3401336702567608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0736377843207821E-2"/>
                  <c:y val="-8.5596108721058786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3.067536526630883E-3"/>
                  <c:y val="-8.9985652758033746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dLbl>
              <c:idx val="3"/>
              <c:layout>
                <c:manualLayout>
                  <c:x val="1.0736377843207821E-2"/>
                  <c:y val="-7.90117926655904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Лист1!$K$2:$K$5</c:f>
              <c:numCache>
                <c:formatCode>General</c:formatCode>
                <c:ptCount val="4"/>
                <c:pt idx="0">
                  <c:v>0.1</c:v>
                </c:pt>
                <c:pt idx="1">
                  <c:v>0.1</c:v>
                </c:pt>
                <c:pt idx="2">
                  <c:v>0.1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1417-4ACD-A056-4A6DD40F51A9}"/>
            </c:ext>
          </c:extLst>
        </c:ser>
        <c:dLbls>
          <c:showVal val="1"/>
        </c:dLbls>
        <c:gapDepth val="180"/>
        <c:shape val="box"/>
        <c:axId val="134595328"/>
        <c:axId val="134596864"/>
        <c:axId val="0"/>
      </c:bar3DChart>
      <c:catAx>
        <c:axId val="13459532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4596864"/>
        <c:crosses val="autoZero"/>
        <c:auto val="1"/>
        <c:lblAlgn val="ctr"/>
        <c:lblOffset val="100"/>
      </c:catAx>
      <c:valAx>
        <c:axId val="134596864"/>
        <c:scaling>
          <c:orientation val="minMax"/>
        </c:scaling>
        <c:delete val="1"/>
        <c:axPos val="b"/>
        <c:numFmt formatCode="0%" sourceLinked="1"/>
        <c:majorTickMark val="none"/>
        <c:tickLblPos val="none"/>
        <c:crossAx val="13459532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9086259379192703"/>
          <c:w val="0.99974288246988774"/>
          <c:h val="0.14557473475229946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 b="1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0.00877</cdr:x>
      <cdr:y>0</cdr:y>
    </cdr:from>
    <cdr:to>
      <cdr:x>0.17544</cdr:x>
      <cdr:y>0.08169</cdr:y>
    </cdr:to>
    <cdr:sp macro="" textlink="">
      <cdr:nvSpPr>
        <cdr:cNvPr id="2" name="TextBox 1"/>
        <cdr:cNvSpPr txBox="1"/>
      </cdr:nvSpPr>
      <cdr:spPr>
        <a:xfrm xmlns:a="http://schemas.openxmlformats.org/drawingml/2006/main" rot="5400000">
          <a:off x="535801" y="-464364"/>
          <a:ext cx="428615" cy="13573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Млн. </a:t>
          </a:r>
          <a:r>
            <a:rPr lang="ru-RU" sz="20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r>
            <a: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0.08169</cdr:y>
    </cdr:from>
    <cdr:to>
      <cdr:x>0.08772</cdr:x>
      <cdr:y>0.5174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428628"/>
          <a:ext cx="714380" cy="22860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1600</a:t>
          </a:r>
        </a:p>
        <a:p xmlns:a="http://schemas.openxmlformats.org/drawingml/2006/main"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6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1300</a:t>
          </a:r>
        </a:p>
        <a:p xmlns:a="http://schemas.openxmlformats.org/drawingml/2006/main"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6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6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0.07018</cdr:x>
      <cdr:y>0.10893</cdr:y>
    </cdr:from>
    <cdr:to>
      <cdr:x>0.07018</cdr:x>
      <cdr:y>0.80333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 rot="5400000">
          <a:off x="-1250165" y="2393172"/>
          <a:ext cx="3643338" cy="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0.07018</cdr:x>
      <cdr:y>0.80333</cdr:y>
    </cdr:from>
    <cdr:to>
      <cdr:x>0.98246</cdr:x>
      <cdr:y>0.80333</cdr:y>
    </cdr:to>
    <cdr:sp macro="" textlink="">
      <cdr:nvSpPr>
        <cdr:cNvPr id="6" name="Прямая соединительная линия 5"/>
        <cdr:cNvSpPr/>
      </cdr:nvSpPr>
      <cdr:spPr>
        <a:xfrm xmlns:a="http://schemas.openxmlformats.org/drawingml/2006/main" rot="5400000" flipH="1">
          <a:off x="4286278" y="500067"/>
          <a:ext cx="2" cy="7429551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0.0177</cdr:x>
      <cdr:y>0.17241</cdr:y>
    </cdr:from>
    <cdr:to>
      <cdr:x>0.16813</cdr:x>
      <cdr:y>0.27586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44" y="714380"/>
          <a:ext cx="121441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Млн. руб.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0.01961</cdr:x>
      <cdr:y>0.18367</cdr:y>
    </cdr:from>
    <cdr:to>
      <cdr:x>0.18627</cdr:x>
      <cdr:y>0.26716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76" y="785818"/>
          <a:ext cx="121444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002060"/>
              </a:solidFill>
            </a:rPr>
            <a:t>Млн. руб.</a:t>
          </a:r>
          <a:endParaRPr lang="ru-RU" sz="1600" b="1" dirty="0">
            <a:solidFill>
              <a:srgbClr val="00206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0.0177</cdr:x>
      <cdr:y>0.1194</cdr:y>
    </cdr:from>
    <cdr:to>
      <cdr:x>0.18436</cdr:x>
      <cdr:y>0.20289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76" y="571504"/>
          <a:ext cx="1345361" cy="399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002060"/>
              </a:solidFill>
            </a:rPr>
            <a:t>Млн. руб.</a:t>
          </a:r>
          <a:endParaRPr lang="ru-RU" sz="1600" b="1" dirty="0">
            <a:solidFill>
              <a:srgbClr val="00206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0.0177</cdr:x>
      <cdr:y>0.1194</cdr:y>
    </cdr:from>
    <cdr:to>
      <cdr:x>0.18436</cdr:x>
      <cdr:y>0.20289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2876" y="571504"/>
          <a:ext cx="1345361" cy="399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rgbClr val="002060"/>
              </a:solidFill>
            </a:rPr>
            <a:t>Млн. руб.</a:t>
          </a:r>
          <a:endParaRPr lang="ru-RU" sz="1600" b="1" dirty="0">
            <a:solidFill>
              <a:srgbClr val="00206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0.35381</cdr:x>
      <cdr:y>0.15143</cdr:y>
    </cdr:from>
    <cdr:to>
      <cdr:x>0.47478</cdr:x>
      <cdr:y>0.15175</cdr:y>
    </cdr:to>
    <cdr:sp macro="" textlink="">
      <cdr:nvSpPr>
        <cdr:cNvPr id="3" name="Прямая со стрелкой 2"/>
        <cdr:cNvSpPr/>
      </cdr:nvSpPr>
      <cdr:spPr>
        <a:xfrm xmlns:a="http://schemas.openxmlformats.org/drawingml/2006/main">
          <a:off x="3134152" y="740440"/>
          <a:ext cx="1071586" cy="156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0.64645</cdr:x>
      <cdr:y>0.18089</cdr:y>
    </cdr:from>
    <cdr:to>
      <cdr:x>0.77651</cdr:x>
      <cdr:y>0.25452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 flipV="1">
          <a:off x="5726440" y="884456"/>
          <a:ext cx="1152128" cy="36004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0.34568</cdr:x>
      <cdr:y>0.60762</cdr:y>
    </cdr:from>
    <cdr:to>
      <cdr:x>0.45949</cdr:x>
      <cdr:y>0.66688</cdr:y>
    </cdr:to>
    <cdr:sp macro="" textlink="">
      <cdr:nvSpPr>
        <cdr:cNvPr id="5" name="Прямая со стрелкой 4"/>
        <cdr:cNvSpPr/>
      </cdr:nvSpPr>
      <cdr:spPr>
        <a:xfrm xmlns:a="http://schemas.openxmlformats.org/drawingml/2006/main">
          <a:off x="3062144" y="2970972"/>
          <a:ext cx="1008112" cy="28974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0.66271</cdr:x>
      <cdr:y>0.53434</cdr:y>
    </cdr:from>
    <cdr:to>
      <cdr:x>0.744</cdr:x>
      <cdr:y>0.57852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V="1">
          <a:off x="5870456" y="2612648"/>
          <a:ext cx="720080" cy="21602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arrow"/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0.3629</cdr:x>
      <cdr:y>0.18182</cdr:y>
    </cdr:from>
    <cdr:to>
      <cdr:x>0.45967</cdr:x>
      <cdr:y>0.24026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214670" y="889013"/>
          <a:ext cx="857216" cy="285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99,5%</a:t>
          </a:r>
          <a:endParaRPr lang="ru-RU" sz="14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0.34678</cdr:x>
      <cdr:y>0.48863</cdr:y>
    </cdr:from>
    <cdr:to>
      <cdr:x>0.44355</cdr:x>
      <cdr:y>0.54708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071834" y="2389190"/>
          <a:ext cx="857256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99,2%</a:t>
          </a:r>
        </a:p>
      </cdr:txBody>
    </cdr:sp>
  </cdr:relSizeAnchor>
  <cdr:relSizeAnchor xmlns:cdr="http://schemas.openxmlformats.org/drawingml/2006/chartDrawing">
    <cdr:from>
      <cdr:x>0.64755</cdr:x>
      <cdr:y>0.09833</cdr:y>
    </cdr:from>
    <cdr:to>
      <cdr:x>0.73355</cdr:x>
      <cdr:y>0.26181</cdr:y>
    </cdr:to>
    <cdr:sp macro="" textlink="">
      <cdr:nvSpPr>
        <cdr:cNvPr id="9" name="TextBox 8"/>
        <cdr:cNvSpPr txBox="1"/>
      </cdr:nvSpPr>
      <cdr:spPr>
        <a:xfrm xmlns:a="http://schemas.openxmlformats.org/drawingml/2006/main" rot="924923">
          <a:off x="5736194" y="480796"/>
          <a:ext cx="761809" cy="799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104,5 </a:t>
          </a:r>
          <a:r>
            <a:rPr lang="ru-RU" sz="1400" b="1" dirty="0" smtClean="0">
              <a:solidFill>
                <a:schemeClr val="tx1"/>
              </a:solidFill>
            </a:rPr>
            <a:t>%</a:t>
          </a:r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0.65213</cdr:x>
      <cdr:y>0.48313</cdr:y>
    </cdr:from>
    <cdr:to>
      <cdr:x>0.73853</cdr:x>
      <cdr:y>0.58005</cdr:y>
    </cdr:to>
    <cdr:sp macro="" textlink="">
      <cdr:nvSpPr>
        <cdr:cNvPr id="10" name="TextBox 9"/>
        <cdr:cNvSpPr txBox="1"/>
      </cdr:nvSpPr>
      <cdr:spPr>
        <a:xfrm xmlns:a="http://schemas.openxmlformats.org/drawingml/2006/main" rot="20484103">
          <a:off x="5776783" y="2362270"/>
          <a:ext cx="765292" cy="473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</a:rPr>
            <a:t>103,9 %</a:t>
          </a:r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0.16129</cdr:x>
      <cdr:y>0.05032</cdr:y>
    </cdr:from>
    <cdr:to>
      <cdr:x>0.34678</cdr:x>
      <cdr:y>0.12337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428760" y="246050"/>
          <a:ext cx="164307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u="sng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rPr>
            <a:t>1330,2</a:t>
          </a:r>
          <a:endParaRPr lang="ru-RU" sz="1600" b="1" u="sng" dirty="0">
            <a:solidFill>
              <a:schemeClr val="tx1">
                <a:lumMod val="9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0.45968</cdr:x>
      <cdr:y>0.05032</cdr:y>
    </cdr:from>
    <cdr:to>
      <cdr:x>0.64516</cdr:x>
      <cdr:y>0.12337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4071966" y="246050"/>
          <a:ext cx="164307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u="sng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rPr>
            <a:t>1322,9</a:t>
          </a:r>
          <a:endParaRPr lang="ru-RU" sz="1600" b="1" u="sng" dirty="0">
            <a:solidFill>
              <a:schemeClr val="tx1">
                <a:lumMod val="9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0.75</cdr:x>
      <cdr:y>0.05032</cdr:y>
    </cdr:from>
    <cdr:to>
      <cdr:x>0.93549</cdr:x>
      <cdr:y>0.12337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6643734" y="246050"/>
          <a:ext cx="164307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u="sng" dirty="0" smtClean="0">
              <a:solidFill>
                <a:schemeClr val="tx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rPr>
            <a:t>1382,7</a:t>
          </a:r>
        </a:p>
        <a:p xmlns:a="http://schemas.openxmlformats.org/drawingml/2006/main">
          <a:pPr algn="ctr"/>
          <a:endParaRPr lang="ru-RU" sz="1600" b="1" u="sng" dirty="0">
            <a:solidFill>
              <a:schemeClr val="tx1">
                <a:lumMod val="9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0.10092</cdr:x>
      <cdr:y>0.07143</cdr:y>
    </cdr:from>
    <cdr:to>
      <cdr:x>0.10933</cdr:x>
      <cdr:y>0.13095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rot="5400000" flipH="1" flipV="1">
          <a:off x="714380" y="571504"/>
          <a:ext cx="357190" cy="71438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0.17661</cdr:x>
      <cdr:y>0.07143</cdr:y>
    </cdr:from>
    <cdr:to>
      <cdr:x>0.18502</cdr:x>
      <cdr:y>0.14286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rot="5400000" flipH="1">
          <a:off x="1321603" y="607223"/>
          <a:ext cx="428628" cy="71438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0.18502</cdr:x>
      <cdr:y>0.07143</cdr:y>
    </cdr:from>
    <cdr:to>
      <cdr:x>0.21866</cdr:x>
      <cdr:y>0.13095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 rot="5400000" flipH="1" flipV="1">
          <a:off x="1535917" y="464347"/>
          <a:ext cx="357190" cy="285752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0.29434</cdr:x>
      <cdr:y>0.26191</cdr:y>
    </cdr:from>
    <cdr:to>
      <cdr:x>0.30275</cdr:x>
      <cdr:y>0.33333</cdr:y>
    </cdr:to>
    <cdr:sp macro="" textlink="">
      <cdr:nvSpPr>
        <cdr:cNvPr id="6" name="Прямая соединительная линия 5"/>
        <cdr:cNvSpPr/>
      </cdr:nvSpPr>
      <cdr:spPr>
        <a:xfrm xmlns:a="http://schemas.openxmlformats.org/drawingml/2006/main" rot="5400000" flipH="1">
          <a:off x="2321735" y="1750231"/>
          <a:ext cx="428628" cy="71438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0.31116</cdr:x>
      <cdr:y>0.25</cdr:y>
    </cdr:from>
    <cdr:to>
      <cdr:x>0.3448</cdr:x>
      <cdr:y>0.30953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5400000" flipH="1" flipV="1">
          <a:off x="2607487" y="1535917"/>
          <a:ext cx="357190" cy="285752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0.09251</cdr:x>
      <cdr:y>0.27381</cdr:y>
    </cdr:from>
    <cdr:to>
      <cdr:x>0.10092</cdr:x>
      <cdr:y>0.33333</cdr:y>
    </cdr:to>
    <cdr:sp macro="" textlink="">
      <cdr:nvSpPr>
        <cdr:cNvPr id="8" name="Прямая соединительная линия 7"/>
        <cdr:cNvSpPr/>
      </cdr:nvSpPr>
      <cdr:spPr>
        <a:xfrm xmlns:a="http://schemas.openxmlformats.org/drawingml/2006/main" rot="5400000" flipH="1" flipV="1">
          <a:off x="642942" y="1785950"/>
          <a:ext cx="357190" cy="71438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0.09251</cdr:x>
      <cdr:y>0.44048</cdr:y>
    </cdr:from>
    <cdr:to>
      <cdr:x>0.10092</cdr:x>
      <cdr:y>0.5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 rot="5400000" flipH="1" flipV="1">
          <a:off x="642955" y="2786069"/>
          <a:ext cx="357166" cy="71439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0.28593</cdr:x>
      <cdr:y>0.44048</cdr:y>
    </cdr:from>
    <cdr:to>
      <cdr:x>0.31116</cdr:x>
      <cdr:y>0.50001</cdr:y>
    </cdr:to>
    <cdr:sp macro="" textlink="">
      <cdr:nvSpPr>
        <cdr:cNvPr id="10" name="Прямая соединительная линия 9"/>
        <cdr:cNvSpPr/>
      </cdr:nvSpPr>
      <cdr:spPr>
        <a:xfrm xmlns:a="http://schemas.openxmlformats.org/drawingml/2006/main" rot="5400000" flipH="1" flipV="1">
          <a:off x="2357438" y="2714661"/>
          <a:ext cx="357226" cy="214315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0.10092</cdr:x>
      <cdr:y>0.63095</cdr:y>
    </cdr:from>
    <cdr:to>
      <cdr:x>0.10092</cdr:x>
      <cdr:y>0.70238</cdr:y>
    </cdr:to>
    <cdr:sp macro="" textlink="">
      <cdr:nvSpPr>
        <cdr:cNvPr id="11" name="Прямая соединительная линия 10"/>
        <cdr:cNvSpPr/>
      </cdr:nvSpPr>
      <cdr:spPr>
        <a:xfrm xmlns:a="http://schemas.openxmlformats.org/drawingml/2006/main" rot="5400000" flipH="1" flipV="1">
          <a:off x="642944" y="4000528"/>
          <a:ext cx="428627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0.1682</cdr:x>
      <cdr:y>0.64286</cdr:y>
    </cdr:from>
    <cdr:to>
      <cdr:x>0.19343</cdr:x>
      <cdr:y>0.70239</cdr:y>
    </cdr:to>
    <cdr:sp macro="" textlink="">
      <cdr:nvSpPr>
        <cdr:cNvPr id="12" name="Прямая соединительная линия 11"/>
        <cdr:cNvSpPr/>
      </cdr:nvSpPr>
      <cdr:spPr>
        <a:xfrm xmlns:a="http://schemas.openxmlformats.org/drawingml/2006/main" rot="5400000" flipH="1" flipV="1">
          <a:off x="1357305" y="3929108"/>
          <a:ext cx="357226" cy="214315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>
              <a:lumMod val="9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0.83425</cdr:x>
      <cdr:y>0.30265</cdr:y>
    </cdr:from>
    <cdr:to>
      <cdr:x>0.86596</cdr:x>
      <cdr:y>0.30265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rot="10800000">
          <a:off x="7518055" y="1953226"/>
          <a:ext cx="285752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0.83425</cdr:x>
      <cdr:y>0.45762</cdr:y>
    </cdr:from>
    <cdr:to>
      <cdr:x>0.86596</cdr:x>
      <cdr:y>0.46868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 rot="10800000" flipV="1">
          <a:off x="7518055" y="2953358"/>
          <a:ext cx="285752" cy="7143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0.84218</cdr:x>
      <cdr:y>0.62365</cdr:y>
    </cdr:from>
    <cdr:to>
      <cdr:x>0.87389</cdr:x>
      <cdr:y>0.63472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 rot="10800000" flipV="1">
          <a:off x="7589493" y="4024928"/>
          <a:ext cx="285752" cy="7143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E808E-FF29-45C5-BBB0-BCE4E1F86464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AD4CE-E01F-4726-B2CA-2E14E3186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EAD4CE-E01F-4726-B2CA-2E14E31861F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eg"/><Relationship Id="rId4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jpeg"/><Relationship Id="rId4" Type="http://schemas.openxmlformats.org/officeDocument/2006/relationships/image" Target="../media/image6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jpeg"/><Relationship Id="rId4" Type="http://schemas.openxmlformats.org/officeDocument/2006/relationships/image" Target="../media/image68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8.jpeg"/><Relationship Id="rId7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1.jpeg"/><Relationship Id="rId10" Type="http://schemas.openxmlformats.org/officeDocument/2006/relationships/image" Target="../media/image5.jpeg"/><Relationship Id="rId4" Type="http://schemas.openxmlformats.org/officeDocument/2006/relationships/image" Target="../media/image10.jpeg"/><Relationship Id="rId9" Type="http://schemas.openxmlformats.org/officeDocument/2006/relationships/image" Target="../media/image6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1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1" y="1357299"/>
            <a:ext cx="8191859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Бюджет 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Зимовниковского района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2021 год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 плановый период 2022-2023 гг.</a:t>
            </a:r>
          </a:p>
        </p:txBody>
      </p:sp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9" y="0"/>
            <a:ext cx="1000132" cy="11819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7" y="2"/>
            <a:ext cx="728667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4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40266"/>
            <a:ext cx="3491879" cy="2317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4027071"/>
            <a:ext cx="2592288" cy="2830929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785794"/>
            <a:ext cx="835821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доходов консолидированного и местного бюджетов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Зимовниковского района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485383220"/>
              </p:ext>
            </p:extLst>
          </p:nvPr>
        </p:nvGraphicFramePr>
        <p:xfrm>
          <a:off x="179512" y="1214422"/>
          <a:ext cx="8643998" cy="5643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>
            <a:off x="3131840" y="2276872"/>
            <a:ext cx="856116" cy="360040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652120" y="2780928"/>
            <a:ext cx="864096" cy="288032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454530">
            <a:off x="2952561" y="2158216"/>
            <a:ext cx="130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99,4%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0300704">
            <a:off x="5607356" y="255109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104,5  %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3131840" y="4437112"/>
            <a:ext cx="576064" cy="216024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 rot="1469385">
            <a:off x="3162035" y="3946331"/>
            <a:ext cx="731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99,2 %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5868144" y="4221088"/>
            <a:ext cx="792088" cy="288032"/>
          </a:xfrm>
          <a:prstGeom prst="straightConnector1">
            <a:avLst/>
          </a:prstGeom>
          <a:ln w="38100" cap="flat" cmpd="sng" algn="ctr">
            <a:solidFill>
              <a:schemeClr val="tx1"/>
            </a:solidFill>
            <a:prstDash val="sys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 rot="20675070">
            <a:off x="5522070" y="4014483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103,9 %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1604" y="1556792"/>
            <a:ext cx="1416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1321,5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810" y="1714488"/>
            <a:ext cx="12144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313,3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54791">
            <a:off x="6884669" y="1183165"/>
            <a:ext cx="1007090" cy="396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1372,8</a:t>
            </a:r>
            <a:endParaRPr lang="ru-RU" sz="20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428604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Крупнейшие налогоплательщики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Зимовниковского района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412776"/>
            <a:ext cx="3071264" cy="4571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556792"/>
            <a:ext cx="3143272" cy="35719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«Хлебороб»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2132856"/>
            <a:ext cx="3143272" cy="50006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СХА «Заря»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784" y="2852936"/>
            <a:ext cx="3143272" cy="35719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«Колос»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3356992"/>
            <a:ext cx="3143272" cy="35719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ООО «Степные просторы»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861048"/>
            <a:ext cx="314327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ОАО «Племенной завод «Прогресс»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ekretar1\Рабочий стол\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1857388" cy="1402190"/>
          </a:xfrm>
          <a:prstGeom prst="rect">
            <a:avLst/>
          </a:prstGeom>
          <a:noFill/>
        </p:spPr>
      </p:pic>
      <p:pic>
        <p:nvPicPr>
          <p:cNvPr id="1027" name="Picture 3" descr="C:\Documents and Settings\sekretar1\Рабочий стол\nebo-pole-uborka-kombay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357298"/>
            <a:ext cx="2136592" cy="1424047"/>
          </a:xfrm>
          <a:prstGeom prst="rect">
            <a:avLst/>
          </a:prstGeom>
          <a:noFill/>
        </p:spPr>
      </p:pic>
      <p:pic>
        <p:nvPicPr>
          <p:cNvPr id="1028" name="Picture 4" descr="C:\Documents and Settings\sekretar1\Рабочий стол\zerno-skl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143248"/>
            <a:ext cx="2071702" cy="1380742"/>
          </a:xfrm>
          <a:prstGeom prst="rect">
            <a:avLst/>
          </a:prstGeom>
          <a:noFill/>
        </p:spPr>
      </p:pic>
      <p:pic>
        <p:nvPicPr>
          <p:cNvPr id="1030" name="Picture 6" descr="C:\Documents and Settings\sekretar1\Рабочий стол\maxresdefaul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286388"/>
            <a:ext cx="2190733" cy="1143008"/>
          </a:xfrm>
          <a:prstGeom prst="rect">
            <a:avLst/>
          </a:prstGeom>
          <a:noFill/>
        </p:spPr>
      </p:pic>
      <p:pic>
        <p:nvPicPr>
          <p:cNvPr id="1031" name="Picture 7" descr="C:\Documents and Settings\sekretar1\Рабочий стол\bf52e93b921124cf5479d55f9bde71f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2996952"/>
            <a:ext cx="2197075" cy="1461768"/>
          </a:xfrm>
          <a:prstGeom prst="rect">
            <a:avLst/>
          </a:prstGeom>
          <a:noFill/>
        </p:spPr>
      </p:pic>
      <p:pic>
        <p:nvPicPr>
          <p:cNvPr id="1032" name="Picture 8" descr="C:\Documents and Settings\sekretar1\Рабочий стол\hay-933009_960_7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5000636"/>
            <a:ext cx="2400262" cy="1350147"/>
          </a:xfrm>
          <a:prstGeom prst="rect">
            <a:avLst/>
          </a:prstGeom>
          <a:noFill/>
        </p:spPr>
      </p:pic>
      <p:pic>
        <p:nvPicPr>
          <p:cNvPr id="1035" name="Picture 11" descr="Картинки по запросу комбайнёр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4786322"/>
            <a:ext cx="2071702" cy="1571636"/>
          </a:xfrm>
          <a:prstGeom prst="rect">
            <a:avLst/>
          </a:prstGeom>
          <a:noFill/>
        </p:spPr>
      </p:pic>
      <p:pic>
        <p:nvPicPr>
          <p:cNvPr id="2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="" xmlns:p14="http://schemas.microsoft.com/office/powerpoint/2010/main" val="3607958150"/>
              </p:ext>
            </p:extLst>
          </p:nvPr>
        </p:nvGraphicFramePr>
        <p:xfrm>
          <a:off x="142844" y="1285860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50004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Собственные доходы консолидированного и местного бюджетов Зимовниковского района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4068075261"/>
              </p:ext>
            </p:extLst>
          </p:nvPr>
        </p:nvGraphicFramePr>
        <p:xfrm>
          <a:off x="285720" y="285728"/>
          <a:ext cx="857256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pic>
        <p:nvPicPr>
          <p:cNvPr id="9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14282" y="1857364"/>
          <a:ext cx="8715404" cy="4357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14282" y="571480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Динамика поступлений налога на доходы физических лиц в местный бюджет</a:t>
            </a:r>
          </a:p>
        </p:txBody>
      </p:sp>
      <p:pic>
        <p:nvPicPr>
          <p:cNvPr id="8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23553" name="Picture 1" descr="C:\Users\moskalenko\Desktop\CGP_13p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9631" y="5301209"/>
            <a:ext cx="2074369" cy="1556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6" name="Диаграмма 5"/>
          <p:cNvGraphicFramePr/>
          <p:nvPr/>
        </p:nvGraphicFramePr>
        <p:xfrm>
          <a:off x="214282" y="2357430"/>
          <a:ext cx="8715436" cy="427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642918"/>
            <a:ext cx="8072494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Динамика поступлений налогов на совокупный доход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71736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21506" name="AutoShape 2" descr="C:\Users\moskalenko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C:\Users\moskalenko\Desktop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V="1">
            <a:off x="6084168" y="5157192"/>
            <a:ext cx="316659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4863" y="5013176"/>
            <a:ext cx="3434726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59" y="1148291"/>
            <a:ext cx="2304257" cy="153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71480"/>
            <a:ext cx="8358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Динамика поступлений в местный бюджет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акцизов по подакцизным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товарам (продукции)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785926"/>
          <a:ext cx="9144000" cy="507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9512" y="2852936"/>
            <a:ext cx="2683474" cy="167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1785926"/>
          <a:ext cx="9144000" cy="50720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571480"/>
            <a:ext cx="8358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Динамика поступлений в местный бюджет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налога на имущество (транспортный налог)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"/>
            <a:ext cx="45182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</a:t>
            </a:r>
            <a:r>
              <a:rPr lang="ru-RU" b="1" dirty="0" err="1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Зимовниковского</a:t>
            </a:r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 района</a:t>
            </a:r>
            <a:endParaRPr lang="ru-RU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326288"/>
            <a:ext cx="2483767" cy="186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236295" y="5274205"/>
            <a:ext cx="1780989" cy="111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642919"/>
            <a:ext cx="7786742" cy="642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расходов консолидированного и местного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бюджетов Зимовниковского района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968480"/>
          <a:ext cx="8858280" cy="48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643050"/>
            <a:ext cx="1571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Млн.руб.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Безвозмездные поступления из областного бюджета ( млн.рублей)</a:t>
            </a:r>
            <a:endParaRPr lang="ru-RU" sz="36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584" y="1916832"/>
          <a:ext cx="7776864" cy="4735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264"/>
                <a:gridCol w="1413976"/>
                <a:gridCol w="1432304"/>
                <a:gridCol w="1152128"/>
                <a:gridCol w="1728192"/>
              </a:tblGrid>
              <a:tr h="529464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 год (первоначальный)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2020год (проект)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2021 год (проект)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2022 год</a:t>
                      </a:r>
                    </a:p>
                    <a:p>
                      <a:r>
                        <a:rPr lang="ru-RU" dirty="0" smtClean="0"/>
                        <a:t>( проект)</a:t>
                      </a:r>
                      <a:endParaRPr lang="ru-RU" dirty="0"/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971,4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1208,7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896,8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817,9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550284">
                <a:tc>
                  <a:txBody>
                    <a:bodyPr/>
                    <a:lstStyle/>
                    <a:p>
                      <a:r>
                        <a:rPr lang="ru-RU" dirty="0" smtClean="0"/>
                        <a:t>В том числе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Дотации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158,1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166,1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124,3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99,6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r>
                        <a:rPr lang="ru-RU" dirty="0" smtClean="0"/>
                        <a:t>Субсидии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126,2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337,3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42,6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11,9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550284">
                <a:tc>
                  <a:txBody>
                    <a:bodyPr/>
                    <a:lstStyle/>
                    <a:p>
                      <a:r>
                        <a:rPr lang="ru-RU" dirty="0" smtClean="0"/>
                        <a:t>Субвенции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677,0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695,2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720,2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696,7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257791">
                <a:tc>
                  <a:txBody>
                    <a:bodyPr/>
                    <a:lstStyle/>
                    <a:p>
                      <a:r>
                        <a:rPr lang="ru-RU" dirty="0" smtClean="0"/>
                        <a:t>Иные</a:t>
                      </a:r>
                      <a:r>
                        <a:rPr lang="ru-RU" baseline="0" dirty="0" smtClean="0"/>
                        <a:t> межбюджетные трансферты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10,1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10,1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9,7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4016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1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</a:t>
            </a:r>
            <a:r>
              <a:rPr lang="ru-RU" b="1" dirty="0" err="1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Зимовниковского</a:t>
            </a:r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 района</a:t>
            </a:r>
            <a:endParaRPr lang="ru-RU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pic>
        <p:nvPicPr>
          <p:cNvPr id="16385" name="Picture 1" descr="C:\Users\moskalenko\Desktop\634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5" y="5428537"/>
            <a:ext cx="1152127" cy="1024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500034" y="785794"/>
            <a:ext cx="7143800" cy="857256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 формирования бюджета Зимовниковского района на 2021 год и плановый период 2022 и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 годов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428596" y="1928802"/>
            <a:ext cx="3857652" cy="2000264"/>
          </a:xfrm>
          <a:prstGeom prst="round1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Прогноз социально-экономического развития Зимовниковского района Ростовской области на 2021-2023 годы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(Распоряжение Администрации Зимовниковского района от 16.09.2020 №314)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одним скругленным углом 9"/>
          <p:cNvSpPr/>
          <p:nvPr/>
        </p:nvSpPr>
        <p:spPr>
          <a:xfrm>
            <a:off x="4643438" y="1928802"/>
            <a:ext cx="4000528" cy="2000264"/>
          </a:xfrm>
          <a:prstGeom prst="round1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Зимовниковского района Ростовской области на 2021-2023 годы 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(Постановление Администрации Зимовниковского района от 30.10.2020 №1122)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428596" y="4071942"/>
            <a:ext cx="3786214" cy="2286016"/>
          </a:xfrm>
          <a:prstGeom prst="round1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 Зимовниковского района Ростовской области</a:t>
            </a:r>
          </a:p>
          <a:p>
            <a:pPr algn="ctr"/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4643438" y="4071942"/>
            <a:ext cx="4000528" cy="2214578"/>
          </a:xfrm>
          <a:prstGeom prst="round1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областного закона «Об областном бюджете на 2021 год и плановый период 2022 и 2023 годов)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="" xmlns:p14="http://schemas.microsoft.com/office/powerpoint/2010/main" val="2450609333"/>
              </p:ext>
            </p:extLst>
          </p:nvPr>
        </p:nvGraphicFramePr>
        <p:xfrm>
          <a:off x="857224" y="857232"/>
          <a:ext cx="8280260" cy="578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428736"/>
            <a:ext cx="1094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420888"/>
            <a:ext cx="125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2020 год  *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500438"/>
            <a:ext cx="1094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500570"/>
            <a:ext cx="1142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2022год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9977" y="357166"/>
            <a:ext cx="771108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расходов по разделам бюджетной классификации (%)</a:t>
            </a:r>
            <a:endParaRPr lang="ru-RU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22278" y="4095"/>
            <a:ext cx="642942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6500834"/>
            <a:ext cx="82153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*ожидаемое исполнение расходов местного бюджета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762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63200" cy="1152128"/>
          </a:xfrm>
        </p:spPr>
        <p:txBody>
          <a:bodyPr/>
          <a:lstStyle/>
          <a:p>
            <a:r>
              <a:rPr lang="ru-RU" sz="2800" dirty="0" smtClean="0"/>
              <a:t>Основные приоритеты и подходы к формированию расходов местного бюджета на 2021-2023 годы 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628800"/>
            <a:ext cx="7920880" cy="4536504"/>
          </a:xfrm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Autofit/>
          </a:bodyPr>
          <a:lstStyle/>
          <a:p>
            <a:r>
              <a:rPr lang="ru-RU" sz="1800" dirty="0" smtClean="0"/>
              <a:t>Исходные данные на 2021-2022годы –утвержденные ассигнования решением от 26.12.2019 № 230« О бюджете </a:t>
            </a:r>
            <a:r>
              <a:rPr lang="ru-RU" sz="1800" dirty="0" err="1" smtClean="0"/>
              <a:t>Зимовниковского</a:t>
            </a:r>
            <a:r>
              <a:rPr lang="ru-RU" sz="1800" dirty="0" smtClean="0"/>
              <a:t> района на 2020год и на  плановый период 2021 и 2022 годов, на 2023 год –бюджетные ассигнования 2022 года , установленные  этим решением.</a:t>
            </a:r>
          </a:p>
          <a:p>
            <a:r>
              <a:rPr lang="ru-RU" sz="1800" dirty="0" smtClean="0"/>
              <a:t>Индексация социальных выплат исходя из уровня инфляции с 1 января 2021 годя на 4,0 процента ,с 1 января 2022 года на 4,0 процента ,с  1 января 2023 года на 4,0 процента</a:t>
            </a:r>
          </a:p>
          <a:p>
            <a:r>
              <a:rPr lang="ru-RU" sz="1800" dirty="0" smtClean="0"/>
              <a:t>Индексация размеров оплаты труда работников муниципальных учреждений, органов местного самоуправления на прогнозный уровень инфляции с 1 октября 2020 года на 3,8 процента.</a:t>
            </a:r>
          </a:p>
          <a:p>
            <a:r>
              <a:rPr lang="ru-RU" sz="1800" dirty="0" smtClean="0"/>
              <a:t>Увеличение  расходов на заработную плату  в связи с доведением минимального размера оплаты труда до величины прожиточного минимуму трудоспособного населения  с 1 января 2021 года до 12392 рублей , на 2022 и 2023 года  - предусмотрен уровень 2021 года.</a:t>
            </a:r>
            <a:endParaRPr lang="ru-RU" sz="1800" dirty="0"/>
          </a:p>
        </p:txBody>
      </p:sp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265030906"/>
              </p:ext>
            </p:extLst>
          </p:nvPr>
        </p:nvGraphicFramePr>
        <p:xfrm>
          <a:off x="0" y="1268760"/>
          <a:ext cx="9036496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571480"/>
            <a:ext cx="8358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местного бюджета Зимовниковского района в 2021 году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1224.2 млн. рублей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1142984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800" b="0" dirty="0" smtClean="0">
                <a:solidFill>
                  <a:schemeClr val="tx1"/>
                </a:solidFill>
              </a:rPr>
              <a:t>на </a:t>
            </a:r>
            <a:r>
              <a:rPr lang="ru-RU" sz="1800" b="0" dirty="0">
                <a:solidFill>
                  <a:schemeClr val="tx1"/>
                </a:solidFill>
              </a:rPr>
              <a:t>душу населения </a:t>
            </a:r>
            <a:r>
              <a:rPr lang="ru-RU" sz="1800" b="0" dirty="0" smtClean="0">
                <a:solidFill>
                  <a:schemeClr val="tx1"/>
                </a:solidFill>
              </a:rPr>
              <a:t>35,4  </a:t>
            </a:r>
            <a:r>
              <a:rPr lang="ru-RU" sz="1800" b="0" dirty="0">
                <a:solidFill>
                  <a:schemeClr val="tx1"/>
                </a:solidFill>
              </a:rPr>
              <a:t>тыс.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357958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Социальная сфера – 1037,3 млн. рублей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84,7 %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113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404205"/>
            <a:ext cx="8028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Расходы на общегосударственные вопросы в 2021 году составят 75,1 млн. рублей или 6,1% общего объёма расходов местного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643050"/>
            <a:ext cx="35333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50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Ограничения:</a:t>
            </a:r>
            <a:endParaRPr lang="ru-RU" sz="3600" b="1" cap="none" spc="50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2285992"/>
            <a:ext cx="8208912" cy="128588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на содержание органов местного самоуправления (ежегодно устанавливается на основе постановления Правительства РФ от 26.12.2018 №851</a:t>
            </a:r>
            <a:endParaRPr lang="ru-RU" sz="20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786190"/>
            <a:ext cx="8208912" cy="12144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Нормирование в сфере закупок для обеспечения государственных нужд ( в соответствии с ч.3 ст.19 ФЗ от 05.04.2013 №44-ФЗ);</a:t>
            </a:r>
            <a:endParaRPr lang="ru-RU" sz="20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5143512"/>
            <a:ext cx="8208912" cy="128588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о предоставлении дотации на выравнивание бюджетной обеспеченности муниципальных районов из областного бюджета бюджету Зимовниковского района от 22.01.2020 №38.</a:t>
            </a:r>
            <a:endParaRPr lang="ru-RU" sz="20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629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04088"/>
            <a:ext cx="8363272" cy="4206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Расходы на общегосударственные расходы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124744"/>
          <a:ext cx="889248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71600" y="1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</a:t>
            </a:r>
            <a:r>
              <a:rPr lang="ru-RU" b="1" dirty="0" err="1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Зимовниковского</a:t>
            </a:r>
            <a:r>
              <a:rPr lang="ru-RU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 района</a:t>
            </a:r>
            <a:endParaRPr lang="ru-RU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4597927"/>
            <a:ext cx="2376264" cy="1504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71681" y="468442"/>
            <a:ext cx="565594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Расходы местного бюджета Зимовниковского района </a:t>
            </a:r>
          </a:p>
          <a:p>
            <a:pPr algn="ctr"/>
            <a:r>
              <a:rPr lang="ru-RU" sz="28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</a:t>
            </a:r>
            <a:r>
              <a:rPr lang="ru-RU" sz="2800" dirty="0" smtClean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 образование</a:t>
            </a:r>
            <a:endParaRPr lang="ru-RU" sz="28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4135076399"/>
              </p:ext>
            </p:extLst>
          </p:nvPr>
        </p:nvGraphicFramePr>
        <p:xfrm>
          <a:off x="0" y="857232"/>
          <a:ext cx="8643966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9512" y="63813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Млн. рублей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28604"/>
            <a:ext cx="2318792" cy="152887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4294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1666" y="4095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478383405"/>
              </p:ext>
            </p:extLst>
          </p:nvPr>
        </p:nvGraphicFramePr>
        <p:xfrm>
          <a:off x="125779" y="404204"/>
          <a:ext cx="9011705" cy="645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85183"/>
            <a:ext cx="3356730" cy="16783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5071361"/>
            <a:ext cx="3384376" cy="1692188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rot="5400000">
            <a:off x="7286644" y="3214686"/>
            <a:ext cx="428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286644" y="4429132"/>
            <a:ext cx="428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286644" y="2357430"/>
            <a:ext cx="428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564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2035" y="-39140"/>
            <a:ext cx="785818" cy="928694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39604191"/>
              </p:ext>
            </p:extLst>
          </p:nvPr>
        </p:nvGraphicFramePr>
        <p:xfrm>
          <a:off x="-1" y="1071547"/>
          <a:ext cx="9144002" cy="5605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31">
                  <a:extLst>
                    <a:ext uri="{9D8B030D-6E8A-4147-A177-3AD203B41FA5}">
                      <a16:colId xmlns="" xmlns:a16="http://schemas.microsoft.com/office/drawing/2014/main" val="347131101"/>
                    </a:ext>
                  </a:extLst>
                </a:gridCol>
                <a:gridCol w="2000264">
                  <a:extLst>
                    <a:ext uri="{9D8B030D-6E8A-4147-A177-3AD203B41FA5}">
                      <a16:colId xmlns="" xmlns:a16="http://schemas.microsoft.com/office/drawing/2014/main" val="2711608180"/>
                    </a:ext>
                  </a:extLst>
                </a:gridCol>
                <a:gridCol w="2000264">
                  <a:extLst>
                    <a:ext uri="{9D8B030D-6E8A-4147-A177-3AD203B41FA5}">
                      <a16:colId xmlns="" xmlns:a16="http://schemas.microsoft.com/office/drawing/2014/main" val="3834216542"/>
                    </a:ext>
                  </a:extLst>
                </a:gridCol>
                <a:gridCol w="1643043">
                  <a:extLst>
                    <a:ext uri="{9D8B030D-6E8A-4147-A177-3AD203B41FA5}">
                      <a16:colId xmlns="" xmlns:a16="http://schemas.microsoft.com/office/drawing/2014/main" val="601758715"/>
                    </a:ext>
                  </a:extLst>
                </a:gridCol>
              </a:tblGrid>
              <a:tr h="504794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07624761"/>
                  </a:ext>
                </a:extLst>
              </a:tr>
              <a:tr h="50479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</a:t>
                      </a:r>
                      <a:endParaRPr lang="ru-RU" sz="2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566,8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514,4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7088430"/>
                  </a:ext>
                </a:extLst>
              </a:tr>
              <a:tr h="58554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122,8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121,3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0517524"/>
                  </a:ext>
                </a:extLst>
              </a:tr>
              <a:tr h="369820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89958609"/>
                  </a:ext>
                </a:extLst>
              </a:tr>
              <a:tr h="5047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Капитальный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ремонт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7133943"/>
                  </a:ext>
                </a:extLst>
              </a:tr>
              <a:tr h="585549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образование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373,6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351,2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324,2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1106462"/>
                  </a:ext>
                </a:extLst>
              </a:tr>
              <a:tr h="369820">
                <a:tc>
                  <a:txBody>
                    <a:bodyPr/>
                    <a:lstStyle/>
                    <a:p>
                      <a:pPr algn="l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том числе: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45392152"/>
                  </a:ext>
                </a:extLst>
              </a:tr>
              <a:tr h="50479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Капитальный ремонт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53316273"/>
                  </a:ext>
                </a:extLst>
              </a:tr>
              <a:tr h="585549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Дополнительное образование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5131972"/>
                  </a:ext>
                </a:extLst>
              </a:tr>
              <a:tr h="585549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Молодёжная политика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26754299"/>
                  </a:ext>
                </a:extLst>
              </a:tr>
              <a:tr h="50479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Прочее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4535005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425207"/>
            <a:ext cx="80281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местного бюджета на образование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88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2035" y="-39140"/>
            <a:ext cx="785818" cy="9286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06101" y="452399"/>
            <a:ext cx="54879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расходов местного бюджета по разделу 08 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«Культура, кинематография»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3189083359"/>
              </p:ext>
            </p:extLst>
          </p:nvPr>
        </p:nvGraphicFramePr>
        <p:xfrm>
          <a:off x="467544" y="1700808"/>
          <a:ext cx="7884154" cy="5151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57166"/>
            <a:ext cx="3126788" cy="13817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10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/>
          <p:cNvSpPr txBox="1">
            <a:spLocks noChangeArrowheads="1"/>
          </p:cNvSpPr>
          <p:nvPr/>
        </p:nvSpPr>
        <p:spPr bwMode="auto">
          <a:xfrm>
            <a:off x="-285784" y="571480"/>
            <a:ext cx="89296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Программно-целевой метод планирования бюджетных  расходов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1857364"/>
            <a:ext cx="507206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99,5%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объёма бюджетных ассигнований в Зимовниковском районе направлено на реализацию муниципальных программ, в том числе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43,4%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муниципальную программу </a:t>
            </a:r>
            <a:r>
              <a:rPr lang="ru-RU" sz="28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«Развитие образования в Зимовниковском районе»</a:t>
            </a:r>
          </a:p>
        </p:txBody>
      </p:sp>
      <p:pic>
        <p:nvPicPr>
          <p:cNvPr id="1026" name="Picture 2" descr="C:\Documents and Settings\sekretar1\Рабочий стол\budget-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500174"/>
            <a:ext cx="2857500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sekretar1\Рабочий стол\21176267b4d06fb3ea11f2bda2e53bf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500570"/>
            <a:ext cx="3214680" cy="21431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00100" y="479536"/>
            <a:ext cx="651782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cap="none" spc="0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бюджета на 2021 год</a:t>
            </a:r>
            <a:r>
              <a:rPr lang="ru-RU" sz="2400" b="1" i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 на плановый период 2022 и 2023 годов</a:t>
            </a:r>
            <a:endParaRPr lang="ru-RU" sz="2400" b="1" i="1" cap="none" spc="0" dirty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1428736"/>
            <a:ext cx="6337561" cy="369332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/>
              <a:t>Основные приоритеты бюджетной политики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1857364"/>
            <a:ext cx="300039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Наращивание темпов экономического роста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1857364"/>
            <a:ext cx="3000396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Повышение качества жизни населения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2571744"/>
            <a:ext cx="3071834" cy="400110"/>
          </a:xfrm>
          <a:prstGeom prst="rect">
            <a:avLst/>
          </a:prstGeom>
          <a:noFill/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</a:rPr>
              <a:t>Пути реализации</a:t>
            </a:r>
            <a:endParaRPr lang="ru-RU" sz="20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3214686"/>
            <a:ext cx="2000264" cy="300037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noFill/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Обеспечение наполняемости местного бюджета собственными доходами</a:t>
            </a:r>
          </a:p>
        </p:txBody>
      </p:sp>
      <p:sp>
        <p:nvSpPr>
          <p:cNvPr id="2050" name="AutoShape 2" descr="Картинки по запросу диаграмма в вер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Картинки по запросу диаграмма в верх"/>
          <p:cNvPicPr>
            <a:picLocks noChangeAspect="1" noChangeArrowheads="1"/>
          </p:cNvPicPr>
          <p:nvPr/>
        </p:nvPicPr>
        <p:blipFill>
          <a:blip r:embed="rId2" cstate="print"/>
          <a:srcRect l="8891" t="4762" r="15538" b="9524"/>
          <a:stretch>
            <a:fillRect/>
          </a:stretch>
        </p:blipFill>
        <p:spPr bwMode="auto">
          <a:xfrm>
            <a:off x="714348" y="3429000"/>
            <a:ext cx="1214446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Скругленный прямоугольник 17"/>
          <p:cNvSpPr/>
          <p:nvPr/>
        </p:nvSpPr>
        <p:spPr>
          <a:xfrm>
            <a:off x="2500298" y="3214686"/>
            <a:ext cx="2071702" cy="300039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Эффективное управление доходами</a:t>
            </a:r>
          </a:p>
        </p:txBody>
      </p:sp>
      <p:pic>
        <p:nvPicPr>
          <p:cNvPr id="2054" name="Picture 6" descr="Картинки по запросу управление доход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429000"/>
            <a:ext cx="1693501" cy="1214446"/>
          </a:xfrm>
          <a:prstGeom prst="rect">
            <a:avLst/>
          </a:prstGeom>
          <a:noFill/>
        </p:spPr>
      </p:pic>
      <p:sp>
        <p:nvSpPr>
          <p:cNvPr id="21" name="Скругленный прямоугольник 20"/>
          <p:cNvSpPr/>
          <p:nvPr/>
        </p:nvSpPr>
        <p:spPr>
          <a:xfrm>
            <a:off x="4643438" y="3214686"/>
            <a:ext cx="2071702" cy="300039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Эффективность и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</a:rPr>
              <a:t>приоритизация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smtClean="0">
                <a:solidFill>
                  <a:schemeClr val="accent1">
                    <a:lumMod val="50000"/>
                  </a:schemeClr>
                </a:solidFill>
              </a:rPr>
              <a:t>бюджетных расходов 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786578" y="3214686"/>
            <a:ext cx="2071702" cy="300039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600" dirty="0">
              <a:noFill/>
            </a:endParaRPr>
          </a:p>
          <a:p>
            <a:pPr algn="ctr"/>
            <a:endParaRPr lang="ru-RU" sz="1400" b="1" dirty="0">
              <a:solidFill>
                <a:srgbClr val="FF0000"/>
              </a:solidFill>
            </a:endParaRPr>
          </a:p>
          <a:p>
            <a:pPr algn="ctr"/>
            <a:endParaRPr lang="ru-RU" sz="1400" b="1" dirty="0"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Сбалансированность </a:t>
            </a:r>
            <a:r>
              <a:rPr lang="ru-RU" sz="1600" b="1" smtClean="0">
                <a:solidFill>
                  <a:schemeClr val="accent1">
                    <a:lumMod val="50000"/>
                  </a:schemeClr>
                </a:solidFill>
              </a:rPr>
              <a:t>местных расходов 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56" name="AutoShape 8" descr="Картинки по запросу управление доход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Картинки по запросу управление дохода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 descr="C:\Documents and Settings\sekretar1\Рабочий стол\uprDoh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3429000"/>
            <a:ext cx="1684315" cy="1214446"/>
          </a:xfrm>
          <a:prstGeom prst="rect">
            <a:avLst/>
          </a:prstGeom>
          <a:noFill/>
        </p:spPr>
      </p:pic>
      <p:pic>
        <p:nvPicPr>
          <p:cNvPr id="2060" name="Picture 12" descr="C:\Documents and Settings\sekretar1\Рабочий стол\1437770816_nalog-na-imuschestv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429000"/>
            <a:ext cx="1618905" cy="1214446"/>
          </a:xfrm>
          <a:prstGeom prst="rect">
            <a:avLst/>
          </a:prstGeom>
          <a:noFill/>
        </p:spPr>
      </p:pic>
      <p:pic>
        <p:nvPicPr>
          <p:cNvPr id="20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8929688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муниципальных программ в общем объёме расходов, запланированных на реализацию муниципальных программ Зимовниковского района в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году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772816"/>
            <a:ext cx="2357438" cy="1440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Управление муниципальными финансами и создание условий для эффективного управления муниципальными финансами Зимовниковского района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10615,3 тыс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0,9%)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12976"/>
            <a:ext cx="2357438" cy="11521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Энергосбережение и повышение энергетической эффективности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86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 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0,01%)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286250"/>
            <a:ext cx="2357438" cy="1357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сельского хозяйства и регулирование рынков сельскохозяйственной продукции, сырья и продовольствия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11897,5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(1,0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%)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643563"/>
            <a:ext cx="2357438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муниципальной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36196,9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 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(3,0%)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38" y="5643563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Экономическое развитие и инновационная экономика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3,5 тыс.руб. (0,0002%)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57438" y="1143000"/>
            <a:ext cx="2143125" cy="10001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качественными жилищно-коммунальными услугами населения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22907,2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(1,9%)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2132856"/>
            <a:ext cx="2143125" cy="13573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общественного порядка 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профилактика правонарушений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0,05%)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38" y="3500438"/>
            <a:ext cx="2143125" cy="1285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Защита населения и территории от чрезвычайных ситуаций, обеспечение пожарной безопасности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7732,2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0,6%)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57438" y="4786313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Социальная поддержка граждан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409728,7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(33,6%)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3" y="2071688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здравоохранения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4546,5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.( 0,4%)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3" y="2928938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культуры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71343,2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(5,9%)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00563" y="1143000"/>
            <a:ext cx="2143125" cy="9286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физической культуры и спорта в Зимовниковском районе</a:t>
            </a:r>
            <a:endParaRPr 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1200 тыс.руб. (0,1%)</a:t>
            </a:r>
            <a:endParaRPr lang="ru-RU" sz="1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3" y="4786313"/>
            <a:ext cx="2143125" cy="9286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транспортной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системы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60519,6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(5,0%)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500563" y="5715000"/>
            <a:ext cx="2143125" cy="8572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Поддержка казачьих обществ в Зимовниковском районе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11149,4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0,9%)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643688" y="2428875"/>
            <a:ext cx="2357437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err="1" smtClean="0">
                <a:latin typeface="Times New Roman" pitchFamily="18" charset="0"/>
                <a:cs typeface="Times New Roman" pitchFamily="18" charset="0"/>
              </a:rPr>
              <a:t>Территоритальное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планирование и обеспечение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комфортным и доступным жильём населения Зимовниковского района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11148,2 тыс.руб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(0,9%)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643688" y="4214813"/>
            <a:ext cx="2357437" cy="71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Информационное общество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8791,8 тыс.руб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0,7%)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43688" y="4929188"/>
            <a:ext cx="2357437" cy="71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Доступная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среда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21,8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0,004%)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60232" y="3573016"/>
            <a:ext cx="2483768" cy="6480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Развитие образования в Зимовниковском районе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531402,8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(43,6%)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643688" y="1643063"/>
            <a:ext cx="2357437" cy="7858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Охрана окружающей среды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83,0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0,01%)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3" y="3857625"/>
            <a:ext cx="2143125" cy="9286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Молодёжь Зимовниковского района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627,6 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тыс.руб. (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0,05%)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6804248" y="5724481"/>
          <a:ext cx="216024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</a:tblGrid>
              <a:tr h="936104">
                <a:tc>
                  <a:txBody>
                    <a:bodyPr/>
                    <a:lstStyle/>
                    <a:p>
                      <a:r>
                        <a:rPr lang="ru-RU" sz="1400" b="0" dirty="0" smtClean="0"/>
                        <a:t>Управление</a:t>
                      </a:r>
                      <a:r>
                        <a:rPr lang="ru-RU" sz="1400" dirty="0" smtClean="0"/>
                        <a:t>  муниципальным имуществом 6009,8 тыс.рублей ( 0,5%)</a:t>
                      </a:r>
                      <a:endParaRPr lang="ru-RU" sz="14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6614556" y="1151906"/>
          <a:ext cx="2351314" cy="5225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351314"/>
              </a:tblGrid>
              <a:tr h="5225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6732240" y="980728"/>
          <a:ext cx="2280062" cy="548640"/>
        </p:xfrm>
        <a:graphic>
          <a:graphicData uri="http://schemas.openxmlformats.org/drawingml/2006/table">
            <a:tbl>
              <a:tblPr/>
              <a:tblGrid>
                <a:gridCol w="2280062"/>
              </a:tblGrid>
              <a:tr h="42751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Формирование законопослушного поведения  участников дорожного движения  20,0 тыс.рублей  ( 0,001%</a:t>
                      </a:r>
                      <a:endParaRPr lang="ru-RU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237506" y="1163782"/>
          <a:ext cx="2054432" cy="558140"/>
        </p:xfrm>
        <a:graphic>
          <a:graphicData uri="http://schemas.openxmlformats.org/drawingml/2006/table">
            <a:tbl>
              <a:tblPr/>
              <a:tblGrid>
                <a:gridCol w="2054432"/>
              </a:tblGrid>
              <a:tr h="5581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Комплексное развитие  сельских территорий    2900,8 тыс.рублей ( 0,2%)</a:t>
                      </a:r>
                      <a:endParaRPr lang="ru-RU" sz="10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357188" y="428625"/>
            <a:ext cx="8143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42875" y="571481"/>
            <a:ext cx="78581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Расходы бюджета Зимовниковского района, формируемые в рамках муниципальных программ Зимовниковского района, и непрограммные расходы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94" y="1714488"/>
            <a:ext cx="13573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1269" name="TextBox 9"/>
          <p:cNvSpPr txBox="1">
            <a:spLocks noChangeArrowheads="1"/>
          </p:cNvSpPr>
          <p:nvPr/>
        </p:nvSpPr>
        <p:spPr bwMode="auto">
          <a:xfrm>
            <a:off x="2786050" y="1714488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2021год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0" name="TextBox 10"/>
          <p:cNvSpPr txBox="1">
            <a:spLocks noChangeArrowheads="1"/>
          </p:cNvSpPr>
          <p:nvPr/>
        </p:nvSpPr>
        <p:spPr bwMode="auto">
          <a:xfrm>
            <a:off x="4857752" y="1785926"/>
            <a:ext cx="1357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6" name="Овал 5"/>
          <p:cNvSpPr/>
          <p:nvPr/>
        </p:nvSpPr>
        <p:spPr>
          <a:xfrm>
            <a:off x="0" y="2492896"/>
            <a:ext cx="2051720" cy="114186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1452214,4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sp>
        <p:nvSpPr>
          <p:cNvPr id="11274" name="TextBox 14"/>
          <p:cNvSpPr txBox="1">
            <a:spLocks noChangeArrowheads="1"/>
          </p:cNvSpPr>
          <p:nvPr/>
        </p:nvSpPr>
        <p:spPr bwMode="auto">
          <a:xfrm>
            <a:off x="500094" y="2071675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99,5%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42906" y="3786175"/>
            <a:ext cx="1643063" cy="1214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7846,7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285984" y="2643182"/>
            <a:ext cx="2000264" cy="12858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1217842,4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sp>
        <p:nvSpPr>
          <p:cNvPr id="11279" name="TextBox 15"/>
          <p:cNvSpPr txBox="1">
            <a:spLocks noChangeArrowheads="1"/>
          </p:cNvSpPr>
          <p:nvPr/>
        </p:nvSpPr>
        <p:spPr bwMode="auto">
          <a:xfrm>
            <a:off x="2643174" y="2071678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99,5%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500298" y="3786190"/>
            <a:ext cx="1643062" cy="1214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6345,2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81" name="TextBox 16"/>
          <p:cNvSpPr txBox="1">
            <a:spLocks noChangeArrowheads="1"/>
          </p:cNvSpPr>
          <p:nvPr/>
        </p:nvSpPr>
        <p:spPr bwMode="auto">
          <a:xfrm>
            <a:off x="4857752" y="2143116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98,6 %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429124" y="2714607"/>
            <a:ext cx="2000264" cy="12858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1197797,7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</p:txBody>
      </p:sp>
      <p:sp>
        <p:nvSpPr>
          <p:cNvPr id="23" name="Овал 22"/>
          <p:cNvSpPr/>
          <p:nvPr/>
        </p:nvSpPr>
        <p:spPr>
          <a:xfrm>
            <a:off x="4643438" y="3857617"/>
            <a:ext cx="1643062" cy="1214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17037,7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85720" y="5143512"/>
            <a:ext cx="857256" cy="64294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285750" y="6072188"/>
            <a:ext cx="857250" cy="642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90" name="TextBox 28"/>
          <p:cNvSpPr txBox="1">
            <a:spLocks noChangeArrowheads="1"/>
          </p:cNvSpPr>
          <p:nvPr/>
        </p:nvSpPr>
        <p:spPr bwMode="auto">
          <a:xfrm>
            <a:off x="1285875" y="5143500"/>
            <a:ext cx="7429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- расходы бюджета Зимовниковского района, формируемые в рамках муниципальных программ Зимовниковского района</a:t>
            </a:r>
          </a:p>
        </p:txBody>
      </p:sp>
      <p:sp>
        <p:nvSpPr>
          <p:cNvPr id="11291" name="TextBox 29"/>
          <p:cNvSpPr txBox="1">
            <a:spLocks noChangeArrowheads="1"/>
          </p:cNvSpPr>
          <p:nvPr/>
        </p:nvSpPr>
        <p:spPr bwMode="auto">
          <a:xfrm>
            <a:off x="1285875" y="6143625"/>
            <a:ext cx="742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- непрограммные расходы бюджета Зимовниковского района</a:t>
            </a:r>
          </a:p>
        </p:txBody>
      </p:sp>
      <p:sp>
        <p:nvSpPr>
          <p:cNvPr id="11292" name="TextBox 23"/>
          <p:cNvSpPr txBox="1">
            <a:spLocks noChangeArrowheads="1"/>
          </p:cNvSpPr>
          <p:nvPr/>
        </p:nvSpPr>
        <p:spPr bwMode="auto">
          <a:xfrm>
            <a:off x="7072329" y="1857367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1293" name="TextBox 30"/>
          <p:cNvSpPr txBox="1">
            <a:spLocks noChangeArrowheads="1"/>
          </p:cNvSpPr>
          <p:nvPr/>
        </p:nvSpPr>
        <p:spPr bwMode="auto">
          <a:xfrm>
            <a:off x="6929454" y="2214554"/>
            <a:ext cx="1357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97,9%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715156" y="2714607"/>
            <a:ext cx="2000264" cy="12858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1236865,0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3" name="Овал 32"/>
          <p:cNvSpPr/>
          <p:nvPr/>
        </p:nvSpPr>
        <p:spPr>
          <a:xfrm>
            <a:off x="6929454" y="3857617"/>
            <a:ext cx="1643062" cy="1214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25310,5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0" y="428604"/>
            <a:ext cx="7358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РАСХОДЫ БЮДЖЕТА ЗИМОВНИКОВСКОГО РАЙНА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2021-2023 годы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0" y="1571612"/>
            <a:ext cx="6786563" cy="37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Всего: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41 учреждений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u="sng" dirty="0">
                <a:latin typeface="Times New Roman" pitchFamily="18" charset="0"/>
                <a:cs typeface="Times New Roman" pitchFamily="18" charset="0"/>
              </a:rPr>
              <a:t>Муниципальные бюджетные учреждения: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Из них: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детских дошкольных образовательных учреждений;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15 общеобразовательных учреждений;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 учреждения дополнительного образования детей;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 учреждение социального обслуживания граждан пожилого возраста и инвалидов;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 учреждение здравоохранения;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 учреждения культуры.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u="sng" dirty="0">
                <a:latin typeface="Times New Roman" pitchFamily="18" charset="0"/>
                <a:cs typeface="Times New Roman" pitchFamily="18" charset="0"/>
              </a:rPr>
              <a:t>Муниципальные автономные учреждения:</a:t>
            </a:r>
          </a:p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1 учреждение «МФЦ» Зимовниковского района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2" descr="C:\Documents and Settings\sekretar1\Рабочий стол\51683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857750"/>
            <a:ext cx="2786062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 descr="C:\Documents and Settings\sekretar1\Рабочий стол\IMG_8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4786313"/>
            <a:ext cx="278288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C:\Documents and Settings\sekretar1\Рабочий стол\zdanie_b-ki_rub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1143000"/>
            <a:ext cx="21431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8" descr="Картинки по запросу зимовники ифц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13" y="4786313"/>
            <a:ext cx="242887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Box 7"/>
          <p:cNvSpPr txBox="1">
            <a:spLocks noChangeArrowheads="1"/>
          </p:cNvSpPr>
          <p:nvPr/>
        </p:nvSpPr>
        <p:spPr bwMode="auto">
          <a:xfrm>
            <a:off x="0" y="1071546"/>
            <a:ext cx="6786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Финансовое обеспечение муниципальных учреждений:</a:t>
            </a:r>
          </a:p>
          <a:p>
            <a:pPr algn="r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2350,4 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млн.руб.</a:t>
            </a:r>
          </a:p>
        </p:txBody>
      </p:sp>
      <p:pic>
        <p:nvPicPr>
          <p:cNvPr id="9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3143250" y="1285875"/>
            <a:ext cx="5357813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ветераны труда; 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труженики тыла;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граждане, пострадавшие от политических репрессий;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ветераны труда Ростовской области; 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граждане, работающие и проживающие в сельской местности,;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дети сироты  и дети, оставшиеся без попечения родителей; </a:t>
            </a:r>
          </a:p>
          <a:p>
            <a:pPr>
              <a:buFontTx/>
              <a:buBlip>
                <a:blip r:embed="rId2"/>
              </a:buBlip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компенсация родительской платы в ДОУ.</a:t>
            </a:r>
          </a:p>
        </p:txBody>
      </p:sp>
      <p:pic>
        <p:nvPicPr>
          <p:cNvPr id="18434" name="Picture 2" descr="C:\Documents and Settings\sekretar1\Рабочий стол\article7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643438"/>
            <a:ext cx="2671762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 l="5127" t="29297" r="47265" b="28711"/>
          <a:stretch>
            <a:fillRect/>
          </a:stretch>
        </p:blipFill>
        <p:spPr bwMode="auto">
          <a:xfrm>
            <a:off x="5929313" y="4643438"/>
            <a:ext cx="3024187" cy="2000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6" name="Picture 4" descr="C:\Documents and Settings\sekretar1\Рабочий стол\lgoty-veteranam-tru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13" y="4786313"/>
            <a:ext cx="2714625" cy="184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500042"/>
            <a:ext cx="80010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социальной поддержки получают следующие категории граждан: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1428750"/>
            <a:ext cx="2571750" cy="27146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Меры социальной поддержки отдельных категорий граждан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266,5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pic>
        <p:nvPicPr>
          <p:cNvPr id="10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14375" y="142875"/>
            <a:ext cx="3071813" cy="121443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Инвестиционные расходы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(без дорожного фонда)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39,3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1571612"/>
            <a:ext cx="4286248" cy="52863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2021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1.Капитальный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ремонт муниципальных образовательных учреждений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  2,3  млн.руб.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2..Приобретение автобусов для образовательных учреждений -5,4 млн.рублей</a:t>
            </a:r>
          </a:p>
          <a:p>
            <a:pPr marL="342900" indent="-342900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3.Устройство ограждений образовательных учреждений -8,5 млн.рублей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4..Расходы на строительство и реконструкцию объектов водоснабжения -    3,1млн.руб.</a:t>
            </a:r>
          </a:p>
          <a:p>
            <a:pPr marL="342900" indent="-342900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5.Приобретение основных средств для учреждений культуры-4,7млн.рублей.</a:t>
            </a:r>
          </a:p>
          <a:p>
            <a:pPr marL="342900" indent="-342900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6.Внедрение целевой модели цифровой образовательной среды-11,3 млн.рублей.</a:t>
            </a:r>
          </a:p>
          <a:p>
            <a:pPr marL="342900" indent="-342900">
              <a:defRPr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2022 год</a:t>
            </a:r>
          </a:p>
          <a:p>
            <a:pPr marL="342900" indent="-342900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1.Приобретение модульного здания для здравоохранения-1,7 млн.руб.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2.Приобретение основных средств для учреждений образования 2,3 млн.рублей.</a:t>
            </a: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143500" y="142875"/>
            <a:ext cx="3071813" cy="121443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Дорожный фонд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433,1 млн.руб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4048" y="1556792"/>
            <a:ext cx="4139952" cy="53012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2021год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Ремонт и содержание дорог – 62,6 млн.руб.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2022  год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Ремонт и содержание дорог – 65,6 млн.руб.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2023 год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Ремонт и содержание дорог –61,9 млн.руб.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Строительство ,капитальный ремонт-226,5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5004048" y="1503979"/>
            <a:ext cx="4139951" cy="199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Субсидии из областного бюджету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района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2021-2023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годов на содержание расходных обязательств местного значения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548680"/>
          <a:ext cx="9144000" cy="6309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5140">
                  <a:extLst>
                    <a:ext uri="{9D8B030D-6E8A-4147-A177-3AD203B41FA5}"/>
                  </a:extLst>
                </a:gridCol>
                <a:gridCol w="1214446">
                  <a:extLst>
                    <a:ext uri="{9D8B030D-6E8A-4147-A177-3AD203B41FA5}"/>
                  </a:extLst>
                </a:gridCol>
                <a:gridCol w="1214414">
                  <a:extLst>
                    <a:ext uri="{9D8B030D-6E8A-4147-A177-3AD203B41FA5}"/>
                  </a:extLst>
                </a:gridCol>
              </a:tblGrid>
              <a:tr h="33678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Направления расходования: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2021-2023 годы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т.ч. 2021 год</a:t>
                      </a:r>
                      <a:endParaRPr lang="ru-RU" sz="10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Софинансирование муниципальных программ по работе с молодежью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507,0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169,0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Обеспечение жильем молодых семей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13357,2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6135,7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на внедрение целевой модели цифровой образовательной среды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11272,5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11272,5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86472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 на организацию предоставления областных услуг на базе многофункциональных центров предоставления государственных и муниципальных услуг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1074,9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358,3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86472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 на реализацию принципа экстерриториальности при представлении государственных и муниципальных услуг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123,6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40,5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на возмещение затрат предприятиям оплаты ЖКУ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2345,7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811,9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86472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на создание материально-технической базы  для реализации основных и дополнительных общеобразовательных программ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2251,2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304465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Комплектование книжных фондов</a:t>
                      </a:r>
                      <a:r>
                        <a:rPr lang="ru-RU" sz="10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библиотек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185,5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185,5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29136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на финансовое обеспечение деятельности мобильных бригад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1317,6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408,3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Строительство и реконструкция  автомобильных дорог общего пользования местного значения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224196,3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Субсидия на реализацию</a:t>
                      </a:r>
                      <a:r>
                        <a:rPr lang="ru-RU" sz="10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программ формирования современной городской среды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39959,6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19979,8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 отдыха детей в каникулярное время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5352,9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1784,3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 для учреждений культуры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4709,7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4709,7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,установка и оснащение модульных зданий для </a:t>
                      </a:r>
                      <a:r>
                        <a:rPr lang="ru-RU" sz="10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здравоохранеиия</a:t>
                      </a:r>
                      <a:r>
                        <a:rPr lang="ru-RU" sz="10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1618,4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99367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 учреждениям  образования (автобусы)</a:t>
                      </a:r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5177,7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5177,7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6472">
                <a:tc>
                  <a:txBody>
                    <a:bodyPr/>
                    <a:lstStyle/>
                    <a:p>
                      <a:pPr algn="l"/>
                      <a:r>
                        <a:rPr lang="ru-RU" sz="10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Устройство ограждений для образовательных учреждений</a:t>
                      </a:r>
                    </a:p>
                    <a:p>
                      <a:pPr algn="l"/>
                      <a:endParaRPr lang="ru-RU" sz="10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8131,1</a:t>
                      </a:r>
                    </a:p>
                    <a:p>
                      <a:pPr marL="0" algn="l" rtl="0" eaLnBrk="1" latinLnBrk="0" hangingPunct="1"/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8131,1</a:t>
                      </a:r>
                      <a:endParaRPr kumimoji="0" lang="ru-RU" sz="10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313" y="357166"/>
            <a:ext cx="7786711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предусмотрены на основе проектов планов закупок муниципальных заказчиков в рамках реализации Федерального закона от 05.04.2013 №44-ФЗ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0" y="1428736"/>
            <a:ext cx="2714611" cy="1218948"/>
            <a:chOff x="159841" y="4470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159841" y="4470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6" name="Скругленный прямоугольник 4"/>
            <p:cNvSpPr/>
            <p:nvPr/>
          </p:nvSpPr>
          <p:spPr>
            <a:xfrm>
              <a:off x="202211" y="46840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Формирование Заказчиком проекта плана закупок</a:t>
              </a:r>
              <a:endParaRPr lang="ru-RU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3" name="Группа 10"/>
          <p:cNvGrpSpPr/>
          <p:nvPr/>
        </p:nvGrpSpPr>
        <p:grpSpPr>
          <a:xfrm>
            <a:off x="0" y="3429000"/>
            <a:ext cx="2714611" cy="1218948"/>
            <a:chOff x="159841" y="1812732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159841" y="1812732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6"/>
            <p:cNvSpPr/>
            <p:nvPr/>
          </p:nvSpPr>
          <p:spPr>
            <a:xfrm>
              <a:off x="202211" y="1855102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Согласование проекта плана закупок с Учредителем (ГРБС)</a:t>
              </a:r>
            </a:p>
          </p:txBody>
        </p:sp>
      </p:grpSp>
      <p:grpSp>
        <p:nvGrpSpPr>
          <p:cNvPr id="4" name="Группа 11"/>
          <p:cNvGrpSpPr/>
          <p:nvPr/>
        </p:nvGrpSpPr>
        <p:grpSpPr>
          <a:xfrm>
            <a:off x="0" y="5429264"/>
            <a:ext cx="2714611" cy="1218948"/>
            <a:chOff x="159841" y="3620994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159841" y="3620994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2" name="Скругленный прямоугольник 8"/>
            <p:cNvSpPr/>
            <p:nvPr/>
          </p:nvSpPr>
          <p:spPr>
            <a:xfrm>
              <a:off x="202211" y="3663364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0960" tIns="60960" rIns="60960" bIns="60960" spcCol="1270" anchor="ctr"/>
            <a:lstStyle/>
            <a:p>
              <a:pPr algn="ctr" defTabSz="711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Отражение финансовых показателей в бюджетных заявках с учетом обоснований бюджетных ассигнований закупок </a:t>
              </a:r>
            </a:p>
          </p:txBody>
        </p:sp>
      </p:grpSp>
      <p:grpSp>
        <p:nvGrpSpPr>
          <p:cNvPr id="6" name="Группа 12"/>
          <p:cNvGrpSpPr/>
          <p:nvPr/>
        </p:nvGrpSpPr>
        <p:grpSpPr>
          <a:xfrm>
            <a:off x="3286116" y="5429264"/>
            <a:ext cx="2714611" cy="1218948"/>
            <a:chOff x="3366492" y="3620994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3366492" y="3620994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30" name="Скругленный прямоугольник 10"/>
            <p:cNvSpPr/>
            <p:nvPr/>
          </p:nvSpPr>
          <p:spPr>
            <a:xfrm>
              <a:off x="3408862" y="3663364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Контроль плана закупок на соответствие финансовому обеспечению</a:t>
              </a:r>
              <a:endParaRPr lang="ru-RU" sz="1400" b="1" i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" name="Группа 13"/>
          <p:cNvGrpSpPr/>
          <p:nvPr/>
        </p:nvGrpSpPr>
        <p:grpSpPr>
          <a:xfrm>
            <a:off x="3214678" y="3429000"/>
            <a:ext cx="2714611" cy="1218948"/>
            <a:chOff x="3366492" y="1812732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27" name="Скругленный прямоугольник 26"/>
            <p:cNvSpPr/>
            <p:nvPr/>
          </p:nvSpPr>
          <p:spPr>
            <a:xfrm>
              <a:off x="3366492" y="1812732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8" name="Скругленный прямоугольник 12"/>
            <p:cNvSpPr/>
            <p:nvPr/>
          </p:nvSpPr>
          <p:spPr>
            <a:xfrm>
              <a:off x="3408862" y="1855102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Доведение лимитов бюджетных обязательств до ГРБС</a:t>
              </a:r>
            </a:p>
          </p:txBody>
        </p:sp>
      </p:grpSp>
      <p:grpSp>
        <p:nvGrpSpPr>
          <p:cNvPr id="8" name="Группа 14"/>
          <p:cNvGrpSpPr/>
          <p:nvPr/>
        </p:nvGrpSpPr>
        <p:grpSpPr>
          <a:xfrm>
            <a:off x="3143240" y="1428736"/>
            <a:ext cx="2714611" cy="1218948"/>
            <a:chOff x="3366492" y="4470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366492" y="4470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6" name="Скругленный прямоугольник 14"/>
            <p:cNvSpPr/>
            <p:nvPr/>
          </p:nvSpPr>
          <p:spPr>
            <a:xfrm>
              <a:off x="3408862" y="46840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Утверждение плана финансово-хозяйственной деятельности</a:t>
              </a:r>
              <a:endParaRPr lang="ru-RU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9" name="Группа 15"/>
          <p:cNvGrpSpPr/>
          <p:nvPr/>
        </p:nvGrpSpPr>
        <p:grpSpPr>
          <a:xfrm>
            <a:off x="6429389" y="1357298"/>
            <a:ext cx="2714611" cy="1218948"/>
            <a:chOff x="6572275" y="0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6572275" y="0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4" name="Скругленный прямоугольник 16"/>
            <p:cNvSpPr/>
            <p:nvPr/>
          </p:nvSpPr>
          <p:spPr>
            <a:xfrm>
              <a:off x="6614645" y="42370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Согласование плана закупок с Учредителем (ГРБС)       </a:t>
              </a:r>
              <a:endParaRPr lang="ru-RU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Группа 16"/>
          <p:cNvGrpSpPr/>
          <p:nvPr/>
        </p:nvGrpSpPr>
        <p:grpSpPr>
          <a:xfrm>
            <a:off x="6429389" y="3357562"/>
            <a:ext cx="2714611" cy="1218948"/>
            <a:chOff x="6573142" y="1812732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573142" y="1812732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2" name="Скругленный прямоугольник 18"/>
            <p:cNvSpPr/>
            <p:nvPr/>
          </p:nvSpPr>
          <p:spPr>
            <a:xfrm>
              <a:off x="6615512" y="1855102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Согласование плана закупок </a:t>
              </a:r>
              <a:endParaRPr lang="ru-RU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1" name="Группа 17"/>
          <p:cNvGrpSpPr/>
          <p:nvPr/>
        </p:nvGrpSpPr>
        <p:grpSpPr>
          <a:xfrm>
            <a:off x="6429389" y="5357826"/>
            <a:ext cx="2714611" cy="1218948"/>
            <a:chOff x="6573142" y="3620994"/>
            <a:chExt cx="2411015" cy="1446609"/>
          </a:xfrm>
          <a:scene3d>
            <a:camera prst="orthographicFront"/>
            <a:lightRig rig="fla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6573142" y="3620994"/>
              <a:ext cx="2411015" cy="144660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20" name="Скругленный прямоугольник 20"/>
            <p:cNvSpPr/>
            <p:nvPr/>
          </p:nvSpPr>
          <p:spPr>
            <a:xfrm>
              <a:off x="6615512" y="3663364"/>
              <a:ext cx="2326275" cy="136186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68580" tIns="68580" rIns="68580" bIns="68580" spcCol="1270" anchor="ctr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400" b="1" i="1" dirty="0">
                  <a:solidFill>
                    <a:schemeClr val="bg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Утверждение плана закупок</a:t>
              </a:r>
            </a:p>
          </p:txBody>
        </p:sp>
      </p:grpSp>
      <p:sp>
        <p:nvSpPr>
          <p:cNvPr id="37" name="Стрелка вниз 36"/>
          <p:cNvSpPr/>
          <p:nvPr/>
        </p:nvSpPr>
        <p:spPr>
          <a:xfrm>
            <a:off x="1071563" y="2643188"/>
            <a:ext cx="357187" cy="7858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1071563" y="4643438"/>
            <a:ext cx="357187" cy="7858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Стрелка вниз 38"/>
          <p:cNvSpPr/>
          <p:nvPr/>
        </p:nvSpPr>
        <p:spPr>
          <a:xfrm>
            <a:off x="7715250" y="4572000"/>
            <a:ext cx="357188" cy="78581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Стрелка вниз 39"/>
          <p:cNvSpPr/>
          <p:nvPr/>
        </p:nvSpPr>
        <p:spPr>
          <a:xfrm rot="10800000">
            <a:off x="4357688" y="4643438"/>
            <a:ext cx="357187" cy="7858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 rot="10800000">
            <a:off x="4429125" y="2643188"/>
            <a:ext cx="357188" cy="78581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>
            <a:off x="7643813" y="2571750"/>
            <a:ext cx="357187" cy="78581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Стрелка вниз 42"/>
          <p:cNvSpPr/>
          <p:nvPr/>
        </p:nvSpPr>
        <p:spPr>
          <a:xfrm rot="16200000">
            <a:off x="2857500" y="5715000"/>
            <a:ext cx="285750" cy="5715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 rot="16200000">
            <a:off x="6000750" y="1714500"/>
            <a:ext cx="285750" cy="5715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https://sfw.so/uploads/posts/2012-01/thumbs/1326661278_doro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8435" name="AutoShape 4" descr="https://sfw.so/uploads/posts/2012-01/thumbs/1326661278_dorog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18436" name="Picture 5" descr="C:\Documents and Settings\sekretar1\Рабочий стол\1326661278_doro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85720" y="428603"/>
            <a:ext cx="74295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Дорожный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фонд Зимовниковского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района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 62,6  млн.руб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Стрелка вниз 7"/>
          <p:cNvSpPr/>
          <p:nvPr/>
        </p:nvSpPr>
        <p:spPr>
          <a:xfrm rot="1363327">
            <a:off x="4032139" y="1322528"/>
            <a:ext cx="563563" cy="14192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2852936"/>
            <a:ext cx="2786082" cy="2643206"/>
          </a:xfrm>
          <a:prstGeom prst="rect">
            <a:avLst/>
          </a:prstGeom>
          <a:effectLst>
            <a:outerShdw blurRad="57150" dist="38100" dir="5400000" algn="ctr" rotWithShape="0">
              <a:schemeClr val="accent1">
                <a:shade val="9000"/>
                <a:satMod val="105000"/>
                <a:alpha val="48000"/>
              </a:schemeClr>
            </a:outerShdw>
            <a:reflection blurRad="6350" stA="50000" endA="300" endPos="55500" dist="50800" dir="5400000" sy="-100000" algn="bl" rotWithShape="0"/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 содержание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ремонт автомобильных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дорог местного значения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позволит улучшить состояние автомобильных дорог местного значения.</a:t>
            </a:r>
          </a:p>
        </p:txBody>
      </p:sp>
      <p:pic>
        <p:nvPicPr>
          <p:cNvPr id="1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5786446" cy="4286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Дорожное хозяйство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TextBox 6"/>
          <p:cNvSpPr txBox="1">
            <a:spLocks noChangeArrowheads="1"/>
          </p:cNvSpPr>
          <p:nvPr/>
        </p:nvSpPr>
        <p:spPr bwMode="auto">
          <a:xfrm>
            <a:off x="0" y="857232"/>
            <a:ext cx="81438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Franklin Gothic Book"/>
              </a:rPr>
              <a:t>Дорог общего пользования местного </a:t>
            </a:r>
            <a:r>
              <a:rPr lang="ru-RU" dirty="0" smtClean="0">
                <a:latin typeface="Franklin Gothic Book"/>
              </a:rPr>
              <a:t>значения в </a:t>
            </a:r>
            <a:r>
              <a:rPr lang="ru-RU" dirty="0">
                <a:latin typeface="Franklin Gothic Book"/>
              </a:rPr>
              <a:t>Зимовниковском районе</a:t>
            </a:r>
            <a:r>
              <a:rPr lang="en-US" dirty="0">
                <a:latin typeface="Franklin Gothic Book"/>
              </a:rPr>
              <a:t> </a:t>
            </a:r>
            <a:r>
              <a:rPr lang="ru-RU" b="1" dirty="0">
                <a:latin typeface="Franklin Gothic Book"/>
              </a:rPr>
              <a:t>239,275 </a:t>
            </a:r>
            <a:r>
              <a:rPr lang="ru-RU" b="1" dirty="0" smtClean="0">
                <a:latin typeface="Franklin Gothic Book"/>
              </a:rPr>
              <a:t>км.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1029" name="TextBox 7"/>
          <p:cNvSpPr txBox="1">
            <a:spLocks noChangeArrowheads="1"/>
          </p:cNvSpPr>
          <p:nvPr/>
        </p:nvSpPr>
        <p:spPr bwMode="auto">
          <a:xfrm>
            <a:off x="214282" y="1428736"/>
            <a:ext cx="42862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Franklin Gothic Book"/>
              </a:rPr>
              <a:t>Основные источники формирования доходов дорожного фонда </a:t>
            </a:r>
          </a:p>
          <a:p>
            <a:pPr algn="ctr">
              <a:lnSpc>
                <a:spcPct val="80000"/>
              </a:lnSpc>
            </a:pPr>
            <a:r>
              <a:rPr lang="ru-RU" sz="1600" b="1" dirty="0">
                <a:latin typeface="Franklin Gothic Book"/>
              </a:rPr>
              <a:t>Зимовниковского района</a:t>
            </a:r>
          </a:p>
        </p:txBody>
      </p:sp>
      <p:sp>
        <p:nvSpPr>
          <p:cNvPr id="1030" name="TextBox 8"/>
          <p:cNvSpPr txBox="1">
            <a:spLocks noChangeArrowheads="1"/>
          </p:cNvSpPr>
          <p:nvPr/>
        </p:nvSpPr>
        <p:spPr bwMode="auto">
          <a:xfrm>
            <a:off x="4357686" y="1500174"/>
            <a:ext cx="45720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>
                <a:latin typeface="Franklin Gothic Book"/>
              </a:rPr>
              <a:t>Объем бюджетных ассигнований дорожного фонда Зимовниковского района</a:t>
            </a:r>
          </a:p>
        </p:txBody>
      </p:sp>
      <p:sp>
        <p:nvSpPr>
          <p:cNvPr id="1031" name="TextBox 9"/>
          <p:cNvSpPr txBox="1">
            <a:spLocks noChangeArrowheads="1"/>
          </p:cNvSpPr>
          <p:nvPr/>
        </p:nvSpPr>
        <p:spPr bwMode="auto">
          <a:xfrm>
            <a:off x="0" y="2143116"/>
            <a:ext cx="45005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Акцизы на автомобильный бензин, прямогонный бензин, дизельное топливо, моторные масла для дизельных и (или) карбюраторных (инжекторных) двигателей, производимые на территории Российской Федерации, подлежащих зачислению в районный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just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Транспортный налог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TextBox 10"/>
          <p:cNvSpPr txBox="1">
            <a:spLocks noChangeArrowheads="1"/>
          </p:cNvSpPr>
          <p:nvPr/>
        </p:nvSpPr>
        <p:spPr bwMode="auto">
          <a:xfrm>
            <a:off x="4643438" y="2428868"/>
            <a:ext cx="4143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62563,0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2022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65550,2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290804,8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руб. </a:t>
            </a:r>
          </a:p>
          <a:p>
            <a:r>
              <a:rPr lang="ru-RU" dirty="0">
                <a:latin typeface="Franklin Gothic Book"/>
              </a:rPr>
              <a:t> </a:t>
            </a:r>
          </a:p>
        </p:txBody>
      </p:sp>
      <p:graphicFrame>
        <p:nvGraphicFramePr>
          <p:cNvPr id="13" name="Диаграмма 13"/>
          <p:cNvGraphicFramePr>
            <a:graphicFrameLocks/>
          </p:cNvGraphicFramePr>
          <p:nvPr/>
        </p:nvGraphicFramePr>
        <p:xfrm>
          <a:off x="3929058" y="4286256"/>
          <a:ext cx="4857750" cy="2786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643438" y="4000504"/>
            <a:ext cx="3643338" cy="40011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</a:t>
            </a:r>
            <a:r>
              <a:rPr lang="ru-RU" sz="2000" b="1" dirty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Расходы дорожного фонда</a:t>
            </a:r>
            <a:endParaRPr lang="ru-RU" b="1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2" descr="Картинки по запросу доро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399002"/>
            <a:ext cx="3278168" cy="245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 rot="10800000" flipV="1">
            <a:off x="4572000" y="2928935"/>
            <a:ext cx="4572000" cy="317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Times New Roman" pitchFamily="18" charset="0"/>
              </a:rPr>
              <a:t>   </a:t>
            </a:r>
            <a:r>
              <a:rPr lang="ru-RU" sz="2000" b="1" dirty="0">
                <a:latin typeface="Times New Roman" pitchFamily="18" charset="0"/>
              </a:rPr>
              <a:t>Финансовое обеспечение деятельности единой дежурно диспетчерской службы – 112; </a:t>
            </a:r>
          </a:p>
          <a:p>
            <a:pPr>
              <a:lnSpc>
                <a:spcPct val="90000"/>
              </a:lnSpc>
            </a:pPr>
            <a:endParaRPr lang="ru-RU" sz="2000" b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itchFamily="18" charset="0"/>
              </a:rPr>
              <a:t>   </a:t>
            </a:r>
            <a:r>
              <a:rPr lang="ru-RU" sz="2000" b="1" dirty="0">
                <a:latin typeface="Times New Roman" pitchFamily="18" charset="0"/>
              </a:rPr>
              <a:t>Материально - техническое оснащение единой дежурно диспетчерской службы – 112;</a:t>
            </a:r>
          </a:p>
          <a:p>
            <a:pPr>
              <a:lnSpc>
                <a:spcPct val="90000"/>
              </a:lnSpc>
            </a:pPr>
            <a:endParaRPr lang="ru-RU" sz="2000" b="1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Times New Roman" pitchFamily="18" charset="0"/>
              </a:rPr>
              <a:t>    </a:t>
            </a:r>
            <a:r>
              <a:rPr lang="ru-RU" sz="2000" b="1" dirty="0">
                <a:latin typeface="Times New Roman" pitchFamily="18" charset="0"/>
              </a:rPr>
              <a:t>Обеспечение функционирования и поддержания  в постоянной готовности системы -112; 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1" y="642918"/>
            <a:ext cx="80724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Расходы на реализацию мероприятий в области системы «112» составят:</a:t>
            </a:r>
          </a:p>
          <a:p>
            <a:pPr algn="ctr"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году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7732,2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тыс.руб.;</a:t>
            </a:r>
          </a:p>
          <a:p>
            <a:pPr algn="ctr"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2022 году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7732,4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тыс.руб.;</a:t>
            </a:r>
          </a:p>
          <a:p>
            <a:pPr algn="ctr"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2023 году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7932,2 тыс.руб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460" name="Picture 4" descr="http://48.mchs.gov.ru/upload/site21/iblock/36b/36bcfe4f2ad0ca93e175033b45e0394b-big-reduce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786058"/>
            <a:ext cx="42529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428736"/>
            <a:ext cx="642942" cy="1021273"/>
          </a:xfrm>
          <a:prstGeom prst="rect">
            <a:avLst/>
          </a:prstGeom>
          <a:gradFill flip="none" rotWithShape="1">
            <a:path path="rect">
              <a:fillToRect l="100000" t="100000"/>
            </a:path>
            <a:tileRect r="-100000" b="-10000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71480"/>
            <a:ext cx="81439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Меры, принимаемые для обеспечения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сбалансированности бюджета Зимовниковского района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428736"/>
            <a:ext cx="8001056" cy="1037463"/>
          </a:xfrm>
          <a:prstGeom prst="rect">
            <a:avLst/>
          </a:prstGeom>
          <a:solidFill>
            <a:srgbClr val="D60093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План мероприятий по росту доходного потенциала муниципального образования « </a:t>
            </a:r>
            <a:r>
              <a:rPr lang="ru-RU" sz="1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Зимовниковский</a:t>
            </a:r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район»,оптимизации расходов  местного бюджета  и сокращению муниципального долга </a:t>
            </a:r>
            <a:r>
              <a:rPr lang="ru-RU" sz="16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Зимовниковского</a:t>
            </a:r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района до 2024 года (распоряжение главы Администрации Зимовниковского района от 16.10.2018 № 532)</a:t>
            </a:r>
            <a:endParaRPr lang="ru-RU" sz="16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643182"/>
            <a:ext cx="642942" cy="642942"/>
          </a:xfrm>
          <a:prstGeom prst="rect">
            <a:avLst/>
          </a:prstGeom>
          <a:solidFill>
            <a:srgbClr val="009999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9999"/>
                </a:solidFill>
              </a:ln>
              <a:solidFill>
                <a:srgbClr val="0099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28662" y="2643182"/>
            <a:ext cx="8035826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Проведение взвешенной долговой политики</a:t>
            </a:r>
            <a:endParaRPr lang="ru-RU" sz="16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500438"/>
            <a:ext cx="642942" cy="1357322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9999"/>
                </a:solidFill>
              </a:ln>
              <a:solidFill>
                <a:srgbClr val="009999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06" y="3429000"/>
            <a:ext cx="8072494" cy="135732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Контроль за качественным и своевременны принятием местных бюджетов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5000636"/>
            <a:ext cx="714380" cy="1017785"/>
          </a:xfrm>
          <a:prstGeom prst="rect">
            <a:avLst/>
          </a:prstGeom>
          <a:solidFill>
            <a:srgbClr val="33993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009999"/>
                </a:solidFill>
              </a:ln>
              <a:solidFill>
                <a:srgbClr val="009999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5000636"/>
            <a:ext cx="8001056" cy="1017785"/>
          </a:xfrm>
          <a:prstGeom prst="rect">
            <a:avLst/>
          </a:prstGeom>
          <a:solidFill>
            <a:srgbClr val="A2F8E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Внутренний муниципальный контроль </a:t>
            </a:r>
          </a:p>
        </p:txBody>
      </p:sp>
      <p:pic>
        <p:nvPicPr>
          <p:cNvPr id="15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928662" y="714356"/>
            <a:ext cx="7143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СФЕРА ОБРАЗОВАНИЯ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ЗИМОВНИКОВСКОГО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51" y="1714487"/>
            <a:ext cx="7500964" cy="1857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15 общеобразовательных учреждений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дошкольных образовательных учреждений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2 учреждения дополнительного образования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1052 работника заняты в системе образования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Documents and Settings\sekretar1\Рабочий стол\zimovniki-5452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857760"/>
            <a:ext cx="2643174" cy="17600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651" name="Picture 3" descr="C:\Documents and Settings\sekretar1\Рабочий стол\zimovniki-5452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21750" y="3714752"/>
            <a:ext cx="3111214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654" name="Picture 6" descr="Картинки по запросу детский сад зимовни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4752"/>
            <a:ext cx="2928926" cy="219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Диаграмма 4"/>
          <p:cNvGraphicFramePr>
            <a:graphicFrameLocks/>
          </p:cNvGraphicFramePr>
          <p:nvPr/>
        </p:nvGraphicFramePr>
        <p:xfrm>
          <a:off x="85725" y="1704975"/>
          <a:ext cx="9058275" cy="5153025"/>
        </p:xfrm>
        <a:graphic>
          <a:graphicData uri="http://schemas.openxmlformats.org/presentationml/2006/ole">
            <p:oleObj spid="_x0000_s4098" name="Worksheet" r:id="rId3" imgW="9058225" imgH="5153114" progId="Excel.Sheet.8">
              <p:embed/>
            </p:oleObj>
          </a:graphicData>
        </a:graphic>
      </p:graphicFrame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76375" y="1500188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413437,0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2915816" y="1484784"/>
            <a:ext cx="1296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420085,5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TextBox 6"/>
          <p:cNvSpPr txBox="1">
            <a:spLocks noChangeArrowheads="1"/>
          </p:cNvSpPr>
          <p:nvPr/>
        </p:nvSpPr>
        <p:spPr bwMode="auto">
          <a:xfrm>
            <a:off x="4429125" y="1452563"/>
            <a:ext cx="1295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295000,8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348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0" y="571500"/>
            <a:ext cx="80724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Динамика и структура расходов Зимовниковского районного бюджета на социальную политику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428875" y="2857500"/>
            <a:ext cx="642938" cy="42862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786188" y="3143250"/>
            <a:ext cx="571500" cy="14287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Количество получателей социальной поддержки на 2021год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2466" name="Диаграмма 2"/>
          <p:cNvGraphicFramePr>
            <a:graphicFrameLocks/>
          </p:cNvGraphicFramePr>
          <p:nvPr/>
        </p:nvGraphicFramePr>
        <p:xfrm>
          <a:off x="395288" y="1196975"/>
          <a:ext cx="8521700" cy="3238500"/>
        </p:xfrm>
        <a:graphic>
          <a:graphicData uri="http://schemas.openxmlformats.org/presentationml/2006/ole">
            <p:oleObj spid="_x0000_s62466" name="Worksheet" r:id="rId3" imgW="8848775" imgH="4095572" progId="Excel.Sheet.8">
              <p:embed/>
            </p:oleObj>
          </a:graphicData>
        </a:graphic>
      </p:graphicFrame>
      <p:pic>
        <p:nvPicPr>
          <p:cNvPr id="4" name="Picture 2" descr="Картинки по запросу социальная помощ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4214818"/>
            <a:ext cx="6286513" cy="2439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87338" y="798513"/>
            <a:ext cx="8569325" cy="72707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22.10.2004г. №165 ЗС «О социальной поддержке детства в Ростовской области»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7500" y="1651000"/>
            <a:ext cx="4183063" cy="7270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единовременная денежная выплата семьям в связи с рождением одновременно трёх и более детей в размере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66484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рубль на каждого ребёнка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50950" y="2857500"/>
            <a:ext cx="5273675" cy="156368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на полноценное питание на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78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получателя из малоимущих семей в размерах: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беременным женщинам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494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рубля;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кормящим матерям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552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до 1 года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252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рубль;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от 1 года до 2 лет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–201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рубля;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детям от 2 лет до 3 лет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259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651000"/>
            <a:ext cx="4518025" cy="7270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50% компенсация расходов на оплату коммунальных услуг и ежемесячная денежная выплата в размере 389 рублей на 937 тыс. детей из многодетных семей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1625" y="4741863"/>
            <a:ext cx="4213225" cy="9048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денежная выплата в размере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841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на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725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первого-второго года жизни из малоимущих семей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25975" y="4725988"/>
            <a:ext cx="4464050" cy="93662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обеспечение отдыха и оздоровления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413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находящихся в трудной жизненной ситуации в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году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16688" y="2433638"/>
            <a:ext cx="2582862" cy="11695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10173,3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рублей;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–10601,5 тыс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рублей;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10601,5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рублей; темп роста к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104,2 %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1513" name="TextBox 11"/>
          <p:cNvSpPr txBox="1">
            <a:spLocks noChangeArrowheads="1"/>
          </p:cNvSpPr>
          <p:nvPr/>
        </p:nvSpPr>
        <p:spPr bwMode="auto">
          <a:xfrm>
            <a:off x="5813425" y="5715000"/>
            <a:ext cx="3254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– 4330,0тыс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рублей,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4503,1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рублей,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4503,1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темп роста к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104,0%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550" y="5684838"/>
            <a:ext cx="324008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5312,4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5530,4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–5530,4тыс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104,1%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750" y="25400"/>
            <a:ext cx="9144000" cy="70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семей, имеющих детей и проживающих на территории Зимовниковского района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2590800" y="-22225"/>
            <a:ext cx="6553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Меры социальной поддержки семей, имеющих детей и проживающих на территории Зимовниковского района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63218" y="918331"/>
            <a:ext cx="6215074" cy="935587"/>
          </a:xfrm>
          <a:prstGeom prst="roundRect">
            <a:avLst/>
          </a:prstGeom>
          <a:solidFill>
            <a:srgbClr val="008000"/>
          </a:solidFill>
          <a:ln>
            <a:solidFill>
              <a:srgbClr val="AFDC7E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 22.06.2012 № 882-ЗС «О ежемесячной денежной выплате на третьего ребёнка или последующих детей гражданам Российской Федерации, проживающим на территории Ростовской области»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70375" y="2840026"/>
            <a:ext cx="6000760" cy="714380"/>
          </a:xfrm>
          <a:prstGeom prst="roundRect">
            <a:avLst/>
          </a:prstGeom>
          <a:solidFill>
            <a:srgbClr val="008000"/>
          </a:solidFill>
          <a:ln>
            <a:solidFill>
              <a:srgbClr val="AFDC7E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18.11.2011 №727-ЗС «О региональном материнском капитале»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6093" y="5398843"/>
            <a:ext cx="5965041" cy="771490"/>
          </a:xfrm>
          <a:prstGeom prst="roundRect">
            <a:avLst/>
          </a:prstGeom>
          <a:solidFill>
            <a:srgbClr val="008000"/>
          </a:solidFill>
          <a:ln>
            <a:solidFill>
              <a:srgbClr val="AFDC7E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22.10.2004 №176-ЗС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пособии на ребёнка гражданам, проживающим на территории Ростовской области»</a:t>
            </a:r>
          </a:p>
        </p:txBody>
      </p:sp>
      <p:sp>
        <p:nvSpPr>
          <p:cNvPr id="22540" name="TextBox 10"/>
          <p:cNvSpPr txBox="1">
            <a:spLocks noChangeArrowheads="1"/>
          </p:cNvSpPr>
          <p:nvPr/>
        </p:nvSpPr>
        <p:spPr bwMode="auto">
          <a:xfrm>
            <a:off x="2928938" y="1857375"/>
            <a:ext cx="62150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Ежемесячная денежная выплата в размере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8693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рублей при рождении после 31 декабря 2012 года третьего ребёнка (родного, усыновлённого) или последующих детей (родных, усыновлённых) до достижения ребёнком возраста трёх лет</a:t>
            </a:r>
          </a:p>
        </p:txBody>
      </p:sp>
      <p:sp>
        <p:nvSpPr>
          <p:cNvPr id="22541" name="TextBox 11"/>
          <p:cNvSpPr txBox="1">
            <a:spLocks noChangeArrowheads="1"/>
          </p:cNvSpPr>
          <p:nvPr/>
        </p:nvSpPr>
        <p:spPr bwMode="auto">
          <a:xfrm>
            <a:off x="2935288" y="3582988"/>
            <a:ext cx="607218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Региональный материнский капитал в размере 117 754 рублей на </a:t>
            </a:r>
            <a:r>
              <a:rPr lang="ru-RU" sz="1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82  </a:t>
            </a:r>
            <a:r>
              <a:rPr lang="ru-RU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малоимущих семьи при рождении (усыновлении) третьего ребёнка или последующих детей может быть направлен на: улучшение жилищных условий, получение ребёнком (детьми) образования, лечения, приобретение автотранспортного средства, компенсацию расходов, связанных с газификацией, подключением к централизованным системам холодного водоснабжения, устройством бытовых колодцев и скважин для целей водоснабжения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70213" y="6215063"/>
            <a:ext cx="6173787" cy="523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Palatino Linotype" pitchFamily="18" charset="0"/>
              </a:rPr>
              <a:t>Пособие на ребёнка в размере </a:t>
            </a:r>
            <a:r>
              <a:rPr lang="ru-RU" sz="1400" b="1" dirty="0" smtClean="0">
                <a:latin typeface="Palatino Linotype" pitchFamily="18" charset="0"/>
              </a:rPr>
              <a:t>423 </a:t>
            </a:r>
            <a:r>
              <a:rPr lang="ru-RU" sz="1400" b="1" dirty="0">
                <a:latin typeface="Palatino Linotype" pitchFamily="18" charset="0"/>
              </a:rPr>
              <a:t>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Palatino Linotype" pitchFamily="18" charset="0"/>
              </a:rPr>
              <a:t>на  </a:t>
            </a:r>
            <a:r>
              <a:rPr lang="ru-RU" sz="1400" b="1" dirty="0" smtClean="0">
                <a:latin typeface="Palatino Linotype" pitchFamily="18" charset="0"/>
              </a:rPr>
              <a:t>2829 </a:t>
            </a:r>
            <a:r>
              <a:rPr lang="ru-RU" sz="1400" b="1" dirty="0">
                <a:latin typeface="Palatino Linotype" pitchFamily="18" charset="0"/>
              </a:rPr>
              <a:t>детей из малоимущих семей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2121" y="3659575"/>
            <a:ext cx="2605398" cy="1428760"/>
          </a:xfrm>
          <a:prstGeom prst="rect">
            <a:avLst/>
          </a:prstGeom>
          <a:solidFill>
            <a:srgbClr val="AFDC7E"/>
          </a:solidFill>
          <a:ln>
            <a:solidFill>
              <a:srgbClr val="008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9608,8 тыс.руб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год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9740,1 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9740,1  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роста к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101,4%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121" y="2021530"/>
            <a:ext cx="2605398" cy="1428760"/>
          </a:xfrm>
          <a:prstGeom prst="rect">
            <a:avLst/>
          </a:prstGeom>
          <a:solidFill>
            <a:srgbClr val="AFDC7E"/>
          </a:solidFill>
          <a:ln>
            <a:solidFill>
              <a:srgbClr val="008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32669,9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37849,5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37849,5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115,8%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121" y="5309542"/>
            <a:ext cx="2605398" cy="1428760"/>
          </a:xfrm>
          <a:prstGeom prst="rect">
            <a:avLst/>
          </a:prstGeom>
          <a:solidFill>
            <a:srgbClr val="AFDC7E"/>
          </a:solidFill>
          <a:ln>
            <a:solidFill>
              <a:srgbClr val="008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22571,4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23632,4 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23632,4 тыс.руб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104,7 %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52" name="Picture 25" descr="Картинки по запросу молодая семья зимовн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57188"/>
            <a:ext cx="24288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2"/>
          <p:cNvSpPr>
            <a:spLocks noGrp="1"/>
          </p:cNvSpPr>
          <p:nvPr>
            <p:ph type="body" idx="1"/>
          </p:nvPr>
        </p:nvSpPr>
        <p:spPr>
          <a:xfrm>
            <a:off x="138113" y="3552825"/>
            <a:ext cx="8061325" cy="3406775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endParaRPr lang="ru-RU" smtClean="0"/>
          </a:p>
          <a:p>
            <a:pPr eaLnBrk="1" hangingPunct="1">
              <a:buFont typeface="Arial" pitchFamily="34" charset="0"/>
              <a:buChar char="•"/>
            </a:pPr>
            <a:endParaRPr lang="ru-RU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642919"/>
            <a:ext cx="7858180" cy="714379"/>
          </a:xfrm>
          <a:prstGeom prst="roundRect">
            <a:avLst>
              <a:gd name="adj" fmla="val 38831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22.10.2004 №163-ЗС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социальной поддержке тружеников тыла»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1571612"/>
            <a:ext cx="3570288" cy="4286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труженика тыла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2143116"/>
            <a:ext cx="3571900" cy="178117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265,4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год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268,6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268,6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101,2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pic>
        <p:nvPicPr>
          <p:cNvPr id="8" name="Рисунок 7" descr="труженики ты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500174"/>
            <a:ext cx="4577604" cy="245041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Скругленный прямоугольник 9"/>
          <p:cNvSpPr/>
          <p:nvPr/>
        </p:nvSpPr>
        <p:spPr>
          <a:xfrm>
            <a:off x="138113" y="3929066"/>
            <a:ext cx="9005887" cy="292893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 изготовление и ремонт зубных протезов.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территории Ростовской области независимо от места регистрации на всех видах городского  пассажирского транспорта (кроме такси), на автомобильном транспорте общего пользования (кроме такси) пригородных и внутрирайонных маршрутов.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железнодорожном транспорте пригородного сообщения, на автомобильном транспорте пригородного межмуниципального и междугородного внутриобластного сообщений и оплата в размере 50% стоимости проезда на водном транспорте природного сообщения.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50% стоимости лекарств.</a:t>
            </a:r>
          </a:p>
        </p:txBody>
      </p:sp>
      <p:pic>
        <p:nvPicPr>
          <p:cNvPr id="9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0" y="1071563"/>
            <a:ext cx="4500563" cy="5715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02.10.2004 № 175-ЗС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социальной поддержке ветеранов труда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071563"/>
            <a:ext cx="4500562" cy="5715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20.09.2007 № 763-ЗС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ветеранах  труда Ростовской области»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1714500"/>
            <a:ext cx="2987675" cy="50006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934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труда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73788" y="1714500"/>
            <a:ext cx="2970212" cy="50006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445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труда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Ростовской области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2286000"/>
            <a:ext cx="3132138" cy="135731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–13421,3 тыс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13810,8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–13810,8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103,0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56176" y="2204864"/>
            <a:ext cx="2987824" cy="143844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–6621,6 тыс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–12125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12125 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роста к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180,4%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84" name="Рисунок 11" descr="ветер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0713" y="1714500"/>
            <a:ext cx="292893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кругленный прямоугольник 12"/>
          <p:cNvSpPr/>
          <p:nvPr/>
        </p:nvSpPr>
        <p:spPr>
          <a:xfrm>
            <a:off x="88900" y="3613150"/>
            <a:ext cx="9109075" cy="316865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 изготовление и ремонт зубных протезов;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территории Ростовской области независимо от места регистрации на всех видах городского  пассажирского транспорта (кроме такси), на автомобильном транспорте общего пользования (кроме такси) пригородных и внутрирайонных маршрутов;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железнодорожном транспорте пригородного сообщения, на автомобильном транспорте пригородного межмуниципального и междугородного внутриобластного сообщений и оплата в размере 50% стоимости проезда на водном транспорте природного сообщения в сроки действия сезонных тарифов;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в размере 50%: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расходов на оплату жилого помещения и коммунальных услуг;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затрат на абонентскую плату за пользование услуг связи (телефон и радио)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214346" y="285728"/>
            <a:ext cx="82868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Меры социальной поддержки ветеранов труда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ветеранов труда Ростовской области</a:t>
            </a:r>
          </a:p>
        </p:txBody>
      </p:sp>
      <p:pic>
        <p:nvPicPr>
          <p:cNvPr id="12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0"/>
            <a:ext cx="928662" cy="1000107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350" y="571480"/>
            <a:ext cx="8066112" cy="64294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закон от 22.10.2004 № 164-ЗС «О социальной поддержке граждан, пострадавших от политических репрессий»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40450" y="1785926"/>
            <a:ext cx="3003550" cy="111918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пострадавших от политических репрессий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1714488"/>
            <a:ext cx="3357553" cy="124142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380,4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–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392,9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–392,9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103,3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pic>
        <p:nvPicPr>
          <p:cNvPr id="8" name="Рисунок 7" descr="репрессии.jpg"/>
          <p:cNvPicPr>
            <a:picLocks noChangeAspect="1"/>
          </p:cNvPicPr>
          <p:nvPr/>
        </p:nvPicPr>
        <p:blipFill rotWithShape="1">
          <a:blip r:embed="rId2" cstate="print"/>
          <a:srcRect b="10392"/>
          <a:stretch/>
        </p:blipFill>
        <p:spPr>
          <a:xfrm>
            <a:off x="3714744" y="1214422"/>
            <a:ext cx="2214578" cy="1839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0" y="3071810"/>
            <a:ext cx="9109075" cy="367030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 изготовление и ремонт зубных протезов;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территории Ростовской области независимо от места регистрации на всех видах городского  пассажирского транспорта (кроме такси), на автомобильном транспорте общего пользования (кроме такси) пригородных и внутрирайонных маршрутов;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Бесплатный проезд на железнодорожном водном транспорте природного сообщения и автомобильном транспорте пригородного межмуниципального сообщения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расходов: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оплату жилого помещения и коммунальных услуг в размере 50%;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установку телефона;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9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стоимости проезда по территории РФ труда и обратно один раз в год.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sz="1400" dirty="0"/>
          </a:p>
        </p:txBody>
      </p:sp>
      <p:pic>
        <p:nvPicPr>
          <p:cNvPr id="10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428604"/>
            <a:ext cx="68577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 граждан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214422"/>
            <a:ext cx="8750300" cy="187166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финансовое обеспечение выполнения МБУ «Центр социального обслуживания населения Зимовниковского района» будет направлено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2021году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130866,8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–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130959,8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–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130959,8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к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г.-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100,1%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8" name="Рисунок 6" descr="помощь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143248"/>
            <a:ext cx="3071813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7" descr="поиогать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57713"/>
            <a:ext cx="3214687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Рисунок 8" descr="про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2" y="4597400"/>
            <a:ext cx="3214688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68" y="0"/>
            <a:ext cx="1000132" cy="118197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9" y="0"/>
            <a:ext cx="1000132" cy="1181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0"/>
            <a:ext cx="578647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143116"/>
            <a:ext cx="650085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пасибо за внимание!</a:t>
            </a:r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Picture 11" descr="Картинки по запросу комбайнё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000636"/>
            <a:ext cx="2071703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 descr="Картинки по запросу бюдже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928670"/>
            <a:ext cx="2006476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2" descr="Картинки по запросу налог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91862"/>
            <a:ext cx="2071702" cy="155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9" descr="C:\Documents and Settings\sekretar1\Рабочий стол\sz_logo.jpg"/>
          <p:cNvPicPr>
            <a:picLocks noChangeAspect="1" noChangeArrowheads="1"/>
          </p:cNvPicPr>
          <p:nvPr/>
        </p:nvPicPr>
        <p:blipFill>
          <a:blip r:embed="rId6" cstate="print"/>
          <a:srcRect l="21627" r="20337"/>
          <a:stretch>
            <a:fillRect/>
          </a:stretch>
        </p:blipFill>
        <p:spPr bwMode="auto">
          <a:xfrm>
            <a:off x="214282" y="2500306"/>
            <a:ext cx="1857388" cy="2155458"/>
          </a:xfrm>
          <a:prstGeom prst="rect">
            <a:avLst/>
          </a:prstGeom>
          <a:noFill/>
        </p:spPr>
      </p:pic>
      <p:pic>
        <p:nvPicPr>
          <p:cNvPr id="11" name="Picture 22" descr="Картинки по запросу здравоохран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928670"/>
            <a:ext cx="1857388" cy="1362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5" descr="Картинки по запросу Сельское хозяйство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929198"/>
            <a:ext cx="2928958" cy="1669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Картинки по запросу обеспечение жильём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785794"/>
            <a:ext cx="2019617" cy="150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4" descr="Картинки по запросу диаграмма в верх"/>
          <p:cNvPicPr>
            <a:picLocks noChangeAspect="1" noChangeArrowheads="1"/>
          </p:cNvPicPr>
          <p:nvPr/>
        </p:nvPicPr>
        <p:blipFill>
          <a:blip r:embed="rId10" cstate="print"/>
          <a:srcRect l="8891" t="4762" r="15538" b="9524"/>
          <a:stretch>
            <a:fillRect/>
          </a:stretch>
        </p:blipFill>
        <p:spPr bwMode="auto">
          <a:xfrm>
            <a:off x="7286644" y="2357430"/>
            <a:ext cx="1714512" cy="1815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785794"/>
            <a:ext cx="8358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Показатели прогноза  социально-экономического развития Зимовниковского района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2000240"/>
            <a:ext cx="2714644" cy="50006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Показатель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500306"/>
            <a:ext cx="2714644" cy="142876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Численность постоянного населения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(среднегодовая), тыс. человек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3929066"/>
            <a:ext cx="2714644" cy="135732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Индекс потребительских цен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(декабрь к декабрю), 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5286388"/>
            <a:ext cx="2714644" cy="114300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Уровень регистрируемой безработицы, %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2000240"/>
            <a:ext cx="1428760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</a:p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отчёт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000240"/>
            <a:ext cx="1285884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2020 оценка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1729849"/>
            <a:ext cx="2643206" cy="3571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Прогноз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00760" y="2143116"/>
            <a:ext cx="785818" cy="3571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58016" y="2143116"/>
            <a:ext cx="928694" cy="3571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858148" y="2143116"/>
            <a:ext cx="785818" cy="3571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1600" b="1" dirty="0">
              <a:solidFill>
                <a:srgbClr val="33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57752" y="2714620"/>
            <a:ext cx="928694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34,9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35896" y="4005064"/>
            <a:ext cx="928694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102,7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68" y="5357826"/>
            <a:ext cx="928694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0,7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868" y="2714620"/>
            <a:ext cx="928694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35,4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932040" y="4005064"/>
            <a:ext cx="928694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103,5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857752" y="5357826"/>
            <a:ext cx="928694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6,2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00760" y="2714620"/>
            <a:ext cx="785818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34,6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929454" y="2714620"/>
            <a:ext cx="785818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34,5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858148" y="2714620"/>
            <a:ext cx="785818" cy="1143008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34,2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00760" y="5357826"/>
            <a:ext cx="785818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6,2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929454" y="5357826"/>
            <a:ext cx="785818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4,9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929586" y="5357826"/>
            <a:ext cx="714380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3,1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000760" y="4000504"/>
            <a:ext cx="785818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104,0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29454" y="4000504"/>
            <a:ext cx="785818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104,0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858148" y="4000504"/>
            <a:ext cx="785818" cy="107157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104,0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1480"/>
            <a:ext cx="81439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Показатели прогноза социально-экономического развития Зимовниковского района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488" y="4071942"/>
            <a:ext cx="785818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1270,8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5786454"/>
            <a:ext cx="857256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2097,74</a:t>
            </a:r>
          </a:p>
        </p:txBody>
      </p:sp>
      <p:grpSp>
        <p:nvGrpSpPr>
          <p:cNvPr id="50" name="Группа 49"/>
          <p:cNvGrpSpPr/>
          <p:nvPr/>
        </p:nvGrpSpPr>
        <p:grpSpPr>
          <a:xfrm>
            <a:off x="0" y="1357298"/>
            <a:ext cx="9144000" cy="5500702"/>
            <a:chOff x="357158" y="1357298"/>
            <a:chExt cx="8358246" cy="435771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57158" y="1785926"/>
              <a:ext cx="1857388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Показатель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57158" y="2214554"/>
              <a:ext cx="1857388" cy="107157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Совокупный объём отпускаемых товаров, работ и услуг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7158" y="3286124"/>
              <a:ext cx="1857388" cy="128588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Прибыль прибыльных предприятий </a:t>
              </a:r>
            </a:p>
            <a:p>
              <a:pPr algn="ctr"/>
              <a:r>
                <a:rPr lang="ru-RU" sz="1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(в действующих ценах)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7158" y="4572008"/>
              <a:ext cx="1857388" cy="114300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Фонд заработной платы </a:t>
              </a:r>
            </a:p>
            <a:p>
              <a:pPr algn="ctr"/>
              <a:r>
                <a:rPr lang="ru-RU" sz="1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(в действующих ценах)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214546" y="1785926"/>
              <a:ext cx="714380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2019</a:t>
              </a:r>
            </a:p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отчёт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928926" y="1785926"/>
              <a:ext cx="785818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2020 оценка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214546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226,9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14546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1211,72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214546" y="4857760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2062,64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928926" y="2571744"/>
              <a:ext cx="785818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242,14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714744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106,7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714744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104,9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714744" y="4857760"/>
              <a:ext cx="785818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101,7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429124" y="1357298"/>
              <a:ext cx="4143404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Прогноз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429124" y="1785926"/>
              <a:ext cx="714380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2021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143504" y="1785926"/>
              <a:ext cx="714380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Темп роста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857884" y="1785926"/>
              <a:ext cx="642942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2022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500826" y="1785926"/>
              <a:ext cx="714380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Темп роста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215206" y="1785926"/>
              <a:ext cx="642942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2023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858148" y="1785926"/>
              <a:ext cx="714380" cy="40922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Темп роста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429124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258,1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5143504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106,6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857884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276,49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6572264" y="2571744"/>
              <a:ext cx="64294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107,1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286644" y="3500438"/>
              <a:ext cx="64294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1542,9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7858148" y="2571744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108,4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4429124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1346,5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5143504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106,0</a:t>
              </a: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5857884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1439,2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572264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106,9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7215206" y="2571744"/>
              <a:ext cx="64294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299,6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7929586" y="3500438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107,2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500562" y="4857760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2173,49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214942" y="4857760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103,6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918507" y="4881027"/>
              <a:ext cx="78020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2293,71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6643702" y="4857760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105,5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358082" y="4857760"/>
              <a:ext cx="64294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2416,2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8001024" y="4857760"/>
              <a:ext cx="714380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105,3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714744" y="1785926"/>
              <a:ext cx="714380" cy="42862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Темп  роста</a:t>
              </a:r>
            </a:p>
          </p:txBody>
        </p:sp>
      </p:grpSp>
      <p:pic>
        <p:nvPicPr>
          <p:cNvPr id="49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51" name="Прямоугольник 50"/>
          <p:cNvSpPr/>
          <p:nvPr/>
        </p:nvSpPr>
        <p:spPr>
          <a:xfrm>
            <a:off x="2357422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23597837"/>
              </p:ext>
            </p:extLst>
          </p:nvPr>
        </p:nvGraphicFramePr>
        <p:xfrm>
          <a:off x="0" y="928669"/>
          <a:ext cx="9144002" cy="6101977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9928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915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28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349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7594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090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6921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090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3914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1008685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942190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</a:tblGrid>
              <a:tr h="459045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/>
                        <a:t>Пока-затель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Проект конс.</a:t>
                      </a:r>
                      <a:br>
                        <a:rPr kumimoji="0" lang="ru-RU" sz="1400" kern="1200" dirty="0" smtClean="0"/>
                      </a:br>
                      <a:r>
                        <a:rPr kumimoji="0" lang="ru-RU" sz="1400" kern="1200" dirty="0" smtClean="0"/>
                        <a:t>бюджета на 2021 г.</a:t>
                      </a:r>
                      <a:endParaRPr kumimoji="0" lang="ru-RU" sz="1400" b="1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 том</a:t>
                      </a:r>
                      <a:r>
                        <a:rPr kumimoji="0" lang="ru-RU" sz="1800" kern="1200" baseline="0" dirty="0" smtClean="0"/>
                        <a:t> ч</a:t>
                      </a:r>
                      <a:r>
                        <a:rPr kumimoji="0" lang="ru-RU" sz="1800" kern="1200" dirty="0" smtClean="0"/>
                        <a:t>исле</a:t>
                      </a:r>
                      <a:endParaRPr kumimoji="0" lang="ru-RU" sz="1800" b="0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Проект конс.</a:t>
                      </a:r>
                      <a:br>
                        <a:rPr kumimoji="0" lang="ru-RU" sz="1400" kern="1200" dirty="0" smtClean="0"/>
                      </a:br>
                      <a:r>
                        <a:rPr kumimoji="0" lang="ru-RU" sz="1400" kern="1200" dirty="0" smtClean="0"/>
                        <a:t>бюджета на 2022 г.</a:t>
                      </a:r>
                    </a:p>
                    <a:p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 том</a:t>
                      </a:r>
                      <a:r>
                        <a:rPr kumimoji="0" lang="ru-RU" sz="1800" kern="1200" baseline="0" dirty="0" smtClean="0"/>
                        <a:t> ч</a:t>
                      </a:r>
                      <a:r>
                        <a:rPr kumimoji="0" lang="ru-RU" sz="1800" kern="1200" dirty="0" smtClean="0"/>
                        <a:t>исле</a:t>
                      </a:r>
                      <a:endParaRPr kumimoji="0" lang="ru-RU" sz="1800" b="0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/>
                        <a:t>Проект конс.</a:t>
                      </a:r>
                      <a:br>
                        <a:rPr kumimoji="0" lang="ru-RU" sz="1400" kern="1200" dirty="0" smtClean="0"/>
                      </a:br>
                      <a:r>
                        <a:rPr kumimoji="0" lang="ru-RU" sz="1400" kern="1200" dirty="0" smtClean="0"/>
                        <a:t>бюджета на 2023 г.</a:t>
                      </a:r>
                    </a:p>
                    <a:p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 том</a:t>
                      </a:r>
                      <a:r>
                        <a:rPr kumimoji="0" lang="ru-RU" sz="1800" kern="1200" baseline="0" dirty="0" smtClean="0"/>
                        <a:t> ч</a:t>
                      </a:r>
                      <a:r>
                        <a:rPr kumimoji="0" lang="ru-RU" sz="1800" kern="1200" dirty="0" smtClean="0"/>
                        <a:t>исле</a:t>
                      </a:r>
                      <a:endParaRPr kumimoji="0" lang="ru-RU" sz="1800" b="0" kern="1200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38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Мест.</a:t>
                      </a:r>
                    </a:p>
                    <a:p>
                      <a:pPr algn="ctr"/>
                      <a:r>
                        <a:rPr kumimoji="0" lang="ru-RU" sz="1400" kern="1200" dirty="0" smtClean="0"/>
                        <a:t>бюджет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Бюджеты с/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Мест.</a:t>
                      </a:r>
                    </a:p>
                    <a:p>
                      <a:pPr algn="ctr"/>
                      <a:r>
                        <a:rPr kumimoji="0" lang="ru-RU" sz="1400" kern="1200" dirty="0" smtClean="0"/>
                        <a:t>бюджет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Бюджеты с/п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Мест.</a:t>
                      </a:r>
                    </a:p>
                    <a:p>
                      <a:pPr algn="ctr"/>
                      <a:r>
                        <a:rPr kumimoji="0" lang="ru-RU" sz="1400" kern="1200" dirty="0" smtClean="0"/>
                        <a:t>бюджет</a:t>
                      </a:r>
                      <a:endParaRPr kumimoji="0" lang="ru-RU" sz="14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Бюджеты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с/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</a:t>
                      </a: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682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I.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1321,5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1215,5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126,0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1313,3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1205,2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128,7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1372,8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1252,3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121,1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809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Налог-е и неналог-е доходы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301,2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231,3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69,9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324,0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253,0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344,5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84,5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50314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Безвозм-е поступл-я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1020,3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984,1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989,3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952,2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600" b="1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57,7</a:t>
                      </a:r>
                    </a:p>
                    <a:p>
                      <a:pPr marL="0" algn="ctr" defTabSz="914400" rtl="0" eaLnBrk="1" latinLnBrk="0" hangingPunct="1"/>
                      <a:endParaRPr lang="ru-RU" sz="1600" b="1" kern="120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1028,3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991,8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36,5</a:t>
                      </a:r>
                      <a:endParaRPr lang="ru-RU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1809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</a:t>
                      </a:r>
                      <a:endParaRPr lang="ru-RU" sz="1400" b="1" kern="120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Расходы, всего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1330,2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1224,2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126,0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1322,9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1214,8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128,7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1382,7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1262,2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121,1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1809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Дефицит, </a:t>
                      </a:r>
                      <a:r>
                        <a:rPr lang="ru-RU" sz="1400" b="1" kern="120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профицит</a:t>
                      </a:r>
                      <a:endParaRPr lang="ru-RU" sz="1400" b="1" kern="120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-8,7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-8,7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-9,6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-9,6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-9,9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-9,9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Прогноз основных характеристик консолидированного бюджета на 2021 год и на плановый период 2022 и 2023 годов</a:t>
            </a:r>
            <a:endParaRPr lang="ru-RU" sz="2400" dirty="0">
              <a:ln w="10541" cmpd="sng">
                <a:solidFill>
                  <a:schemeClr val="tx1"/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/>
          <p:cNvGrpSpPr/>
          <p:nvPr/>
        </p:nvGrpSpPr>
        <p:grpSpPr>
          <a:xfrm>
            <a:off x="0" y="836712"/>
            <a:ext cx="9144000" cy="6858000"/>
            <a:chOff x="0" y="0"/>
            <a:chExt cx="9144000" cy="6858000"/>
          </a:xfrm>
          <a:solidFill>
            <a:srgbClr val="00B0F0"/>
          </a:solidFill>
        </p:grpSpPr>
        <p:sp>
          <p:nvSpPr>
            <p:cNvPr id="6" name="Прямоугольник 5"/>
            <p:cNvSpPr/>
            <p:nvPr/>
          </p:nvSpPr>
          <p:spPr>
            <a:xfrm>
              <a:off x="0" y="500042"/>
              <a:ext cx="8572528" cy="830997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Основные характеристики местного бюджета</a:t>
              </a:r>
            </a:p>
            <a:p>
              <a:pPr algn="ctr"/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На 2021-2023 годы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5024599"/>
              <a:ext cx="2216728" cy="916700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II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Расходы, всего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0" y="5941300"/>
              <a:ext cx="2216728" cy="916700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III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Дефицит, </a:t>
              </a:r>
              <a:r>
                <a:rPr lang="ru-RU" sz="1600" dirty="0" err="1" smtClean="0">
                  <a:latin typeface="Times New Roman" pitchFamily="18" charset="0"/>
                  <a:cs typeface="Times New Roman" pitchFamily="18" charset="0"/>
                </a:rPr>
                <a:t>профицит</a:t>
              </a:r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525818" y="3649549"/>
              <a:ext cx="2309091" cy="137505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952,2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834909" y="3649549"/>
              <a:ext cx="2309091" cy="137505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991,8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525818" y="5024599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1214,8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834909" y="5024599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1262,2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174292" y="5941300"/>
              <a:ext cx="2351527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-8,7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525818" y="5941300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-9,6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834909" y="5941300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-9,9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74290" y="1266160"/>
              <a:ext cx="2351529" cy="1558391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Плановые бюджетные назначения на 2021 год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0" y="1264477"/>
              <a:ext cx="2174290" cy="1558391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Показатель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25818" y="1266160"/>
              <a:ext cx="2309091" cy="1558391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Плановые бюджетные назначения на 2022год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34909" y="1266160"/>
              <a:ext cx="2309091" cy="1558391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Плановые бюджетные назначения на 2023 год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2824550"/>
              <a:ext cx="2216728" cy="916700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. Доходы, всего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" y="3741250"/>
              <a:ext cx="2216724" cy="1283348"/>
            </a:xfrm>
            <a:prstGeom prst="rect">
              <a:avLst/>
            </a:prstGeom>
            <a:grp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Безвозмездные поступления из федерального бюджета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174292" y="2824550"/>
              <a:ext cx="2351527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1215,5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525818" y="2824550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1205,2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834909" y="2824550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1252,3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174293" y="3741249"/>
              <a:ext cx="2325699" cy="1271927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984,1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500298" y="0"/>
              <a:ext cx="5786478" cy="400110"/>
            </a:xfrm>
            <a:prstGeom prst="rect">
              <a:avLst/>
            </a:prstGeom>
            <a:grpFill/>
          </p:spPr>
          <p:txBody>
            <a:bodyPr wrap="square" lIns="91440" tIns="45720" rIns="91440" bIns="45720">
              <a:spAutoFit/>
            </a:bodyPr>
            <a:lstStyle/>
            <a:p>
              <a:pPr algn="r"/>
              <a:r>
                <a:rPr lang="ru-RU" sz="2000" b="1" dirty="0" smtClean="0">
                  <a:ln w="18415" cmpd="sng">
                    <a:solidFill>
                      <a:schemeClr val="tx1"/>
                    </a:solidFill>
                    <a:prstDash val="solid"/>
                  </a:ln>
                </a:rPr>
                <a:t>Администрация Зимовниковского района</a:t>
              </a:r>
              <a:endParaRPr lang="ru-RU" sz="2000" b="1" dirty="0">
                <a:ln w="18415" cmpd="sng">
                  <a:solidFill>
                    <a:schemeClr val="tx1"/>
                  </a:solidFill>
                  <a:prstDash val="solid"/>
                </a:ln>
              </a:endParaRPr>
            </a:p>
          </p:txBody>
        </p:sp>
        <p:pic>
          <p:nvPicPr>
            <p:cNvPr id="29" name="Picture 2" descr="Картинки по запросу герб администрация зимовниковского района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58182" y="0"/>
              <a:ext cx="785818" cy="928694"/>
            </a:xfrm>
            <a:prstGeom prst="rect">
              <a:avLst/>
            </a:prstGeom>
            <a:grpFill/>
          </p:spPr>
        </p:pic>
        <p:sp>
          <p:nvSpPr>
            <p:cNvPr id="33" name="Прямоугольник 32"/>
            <p:cNvSpPr/>
            <p:nvPr/>
          </p:nvSpPr>
          <p:spPr>
            <a:xfrm>
              <a:off x="2195736" y="5013176"/>
              <a:ext cx="2309091" cy="916700"/>
            </a:xfrm>
            <a:prstGeom prst="rect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1224,2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14282" y="1428736"/>
            <a:ext cx="4000528" cy="10715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Налог на доходы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физических лиц:117,0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000108"/>
            <a:ext cx="3786214" cy="33855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бюджета: 1215,5 млн.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6314" y="1000108"/>
            <a:ext cx="4143404" cy="33855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Расходы бюджета: 1224,2млн. руб.</a:t>
            </a:r>
          </a:p>
        </p:txBody>
      </p:sp>
      <p:sp>
        <p:nvSpPr>
          <p:cNvPr id="13316" name="AutoShape 4" descr="Картинки по запросу акциз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2643182"/>
            <a:ext cx="4000528" cy="92869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Акцизы:37,2</a:t>
            </a: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Транспортный налог -23,7</a:t>
            </a:r>
          </a:p>
          <a:p>
            <a:pPr algn="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4282" y="3714752"/>
            <a:ext cx="4000528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Финансовая помощь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из областного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Бюджета:984,1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14282" y="4714884"/>
            <a:ext cx="4000528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Налоги на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совокупный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Расход:23,7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51520" y="5661248"/>
            <a:ext cx="4000528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иные доходы-29,8</a:t>
            </a:r>
          </a:p>
        </p:txBody>
      </p:sp>
      <p:pic>
        <p:nvPicPr>
          <p:cNvPr id="13318" name="Picture 6" descr="C:\Documents and Settings\sekretar1\Рабочий стол\1456483327_benz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1357322" cy="715687"/>
          </a:xfrm>
          <a:prstGeom prst="rect">
            <a:avLst/>
          </a:prstGeom>
          <a:noFill/>
        </p:spPr>
      </p:pic>
      <p:pic>
        <p:nvPicPr>
          <p:cNvPr id="13322" name="Picture 10" descr="Картинки по запросу бюдж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86190"/>
            <a:ext cx="1000132" cy="750099"/>
          </a:xfrm>
          <a:prstGeom prst="rect">
            <a:avLst/>
          </a:prstGeom>
          <a:noFill/>
        </p:spPr>
      </p:pic>
      <p:pic>
        <p:nvPicPr>
          <p:cNvPr id="13324" name="Picture 12" descr="Картинки по запросу нало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715016"/>
            <a:ext cx="1049043" cy="785794"/>
          </a:xfrm>
          <a:prstGeom prst="rect">
            <a:avLst/>
          </a:prstGeom>
          <a:noFill/>
        </p:spPr>
      </p:pic>
      <p:pic>
        <p:nvPicPr>
          <p:cNvPr id="13326" name="Picture 14" descr="Картинки по запросу доход"/>
          <p:cNvPicPr>
            <a:picLocks noChangeAspect="1" noChangeArrowheads="1"/>
          </p:cNvPicPr>
          <p:nvPr/>
        </p:nvPicPr>
        <p:blipFill>
          <a:blip r:embed="rId5" cstate="print"/>
          <a:srcRect l="14063" t="3750" r="13749" b="4999"/>
          <a:stretch>
            <a:fillRect/>
          </a:stretch>
        </p:blipFill>
        <p:spPr bwMode="auto">
          <a:xfrm>
            <a:off x="500034" y="4857760"/>
            <a:ext cx="714380" cy="504268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4786314" y="1357298"/>
            <a:ext cx="4143404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Социальная политика:413,4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2000240"/>
            <a:ext cx="4143404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Образование: 566,8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6314" y="2643182"/>
            <a:ext cx="4143404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Здравоохранение: 5,1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6314" y="3357562"/>
            <a:ext cx="4143404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Жилищно-коммунальное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     хозяйство: 25,9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5072074"/>
            <a:ext cx="4143404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Дорожный фонд:62,6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79504" y="4221088"/>
            <a:ext cx="4464496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национальная экономика :13,3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786314" y="5715016"/>
            <a:ext cx="4143404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Культура: 52,9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8" name="AutoShape 16" descr="Картинки по запросу социальная поли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30" name="AutoShape 18" descr="Картинки по запросу социальная поли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31" name="Picture 19" descr="C:\Documents and Settings\sekretar1\Рабочий стол\sz_logo.jpg"/>
          <p:cNvPicPr>
            <a:picLocks noChangeAspect="1" noChangeArrowheads="1"/>
          </p:cNvPicPr>
          <p:nvPr/>
        </p:nvPicPr>
        <p:blipFill>
          <a:blip r:embed="rId6" cstate="print"/>
          <a:srcRect l="21627" r="20337"/>
          <a:stretch>
            <a:fillRect/>
          </a:stretch>
        </p:blipFill>
        <p:spPr bwMode="auto">
          <a:xfrm>
            <a:off x="4929190" y="1357298"/>
            <a:ext cx="530681" cy="571503"/>
          </a:xfrm>
          <a:prstGeom prst="rect">
            <a:avLst/>
          </a:prstGeom>
          <a:noFill/>
        </p:spPr>
      </p:pic>
      <p:pic>
        <p:nvPicPr>
          <p:cNvPr id="13332" name="Picture 20" descr="C:\Documents and Settings\sekretar1\Рабочий стол\Образование-в-Росси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2000240"/>
            <a:ext cx="714380" cy="561370"/>
          </a:xfrm>
          <a:prstGeom prst="rect">
            <a:avLst/>
          </a:prstGeom>
          <a:noFill/>
        </p:spPr>
      </p:pic>
      <p:pic>
        <p:nvPicPr>
          <p:cNvPr id="13334" name="Picture 22" descr="Картинки по запросу здравоохран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7752" y="2714620"/>
            <a:ext cx="892975" cy="595317"/>
          </a:xfrm>
          <a:prstGeom prst="rect">
            <a:avLst/>
          </a:prstGeom>
          <a:noFill/>
        </p:spPr>
      </p:pic>
      <p:pic>
        <p:nvPicPr>
          <p:cNvPr id="13320" name="Picture 8" descr="Картинки по запросу налоговая декларация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1500174"/>
            <a:ext cx="1500198" cy="843112"/>
          </a:xfrm>
          <a:prstGeom prst="rect">
            <a:avLst/>
          </a:prstGeom>
          <a:noFill/>
        </p:spPr>
      </p:pic>
      <p:pic>
        <p:nvPicPr>
          <p:cNvPr id="13335" name="Picture 23" descr="C:\Documents and Settings\sekretar1\Рабочий стол\143748420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8" y="3429000"/>
            <a:ext cx="642942" cy="651906"/>
          </a:xfrm>
          <a:prstGeom prst="rect">
            <a:avLst/>
          </a:prstGeom>
          <a:noFill/>
        </p:spPr>
      </p:pic>
      <p:pic>
        <p:nvPicPr>
          <p:cNvPr id="13337" name="Picture 25" descr="Картинки по запросу Сельское хозяйство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4221088"/>
            <a:ext cx="865806" cy="714380"/>
          </a:xfrm>
          <a:prstGeom prst="rect">
            <a:avLst/>
          </a:prstGeom>
          <a:noFill/>
        </p:spPr>
      </p:pic>
      <p:pic>
        <p:nvPicPr>
          <p:cNvPr id="13339" name="Picture 27" descr="Картинки по запросу Дорожный фонд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57752" y="5072073"/>
            <a:ext cx="871196" cy="571505"/>
          </a:xfrm>
          <a:prstGeom prst="rect">
            <a:avLst/>
          </a:prstGeom>
          <a:noFill/>
        </p:spPr>
      </p:pic>
      <p:pic>
        <p:nvPicPr>
          <p:cNvPr id="13340" name="Picture 28" descr="C:\Documents and Settings\sekretar1\Рабочий стол\kultura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5715016"/>
            <a:ext cx="915920" cy="502923"/>
          </a:xfrm>
          <a:prstGeom prst="rect">
            <a:avLst/>
          </a:prstGeom>
          <a:noFill/>
        </p:spPr>
      </p:pic>
      <p:pic>
        <p:nvPicPr>
          <p:cNvPr id="36" name="Picture 2" descr="Картинки по запросу герб администрация зимовниковского района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58182" y="0"/>
            <a:ext cx="785818" cy="928694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428596" y="357166"/>
            <a:ext cx="757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Основные параметры местного бюджета на 2021 год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786314" y="6286520"/>
            <a:ext cx="4143404" cy="5714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Иные расходы: 84,2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00298" y="0"/>
            <a:ext cx="578647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dirty="0" smtClean="0">
                <a:ln w="18415" cmpd="sng">
                  <a:solidFill>
                    <a:schemeClr val="tx1"/>
                  </a:solidFill>
                  <a:prstDash val="solid"/>
                </a:ln>
              </a:rPr>
              <a:t>Администрация Зимовниковского района</a:t>
            </a:r>
            <a:endParaRPr lang="ru-RU" sz="2000" b="1" dirty="0">
              <a:ln w="18415" cmpd="sng">
                <a:solidFill>
                  <a:schemeClr val="tx1"/>
                </a:solidFill>
                <a:prstDash val="solid"/>
              </a:ln>
            </a:endParaRPr>
          </a:p>
        </p:txBody>
      </p:sp>
      <p:pic>
        <p:nvPicPr>
          <p:cNvPr id="20482" name="Picture 2" descr="Картинки по запросу расходы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929189" y="6357958"/>
            <a:ext cx="1000039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4120</TotalTime>
  <Words>3562</Words>
  <Application>Microsoft Office PowerPoint</Application>
  <PresentationFormat>Экран (4:3)</PresentationFormat>
  <Paragraphs>780</Paragraphs>
  <Slides>49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Поток</vt:lpstr>
      <vt:lpstr>Лист Microsoft Office Excel 97-2003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Безвозмездные поступления из областного бюджета ( млн.рублей)</vt:lpstr>
      <vt:lpstr>Слайд 20</vt:lpstr>
      <vt:lpstr>Основные приоритеты и подходы к формированию расходов местного бюджета на 2021-2023 годы </vt:lpstr>
      <vt:lpstr>Слайд 22</vt:lpstr>
      <vt:lpstr>Слайд 23</vt:lpstr>
      <vt:lpstr>Расходы на общегосударственные расходы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     Дорожное хозяйство</vt:lpstr>
      <vt:lpstr>Слайд 39</vt:lpstr>
      <vt:lpstr>Слайд 40</vt:lpstr>
      <vt:lpstr>Слайд 41</vt:lpstr>
      <vt:lpstr>Количество получателей социальной поддержки на 2021год 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Moskalenko</cp:lastModifiedBy>
  <cp:revision>545</cp:revision>
  <dcterms:modified xsi:type="dcterms:W3CDTF">2020-12-15T06:52:54Z</dcterms:modified>
</cp:coreProperties>
</file>