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6"/>
  </p:notesMasterIdLst>
  <p:sldIdLst>
    <p:sldId id="256" r:id="rId2"/>
    <p:sldId id="258" r:id="rId3"/>
    <p:sldId id="257" r:id="rId4"/>
    <p:sldId id="274" r:id="rId5"/>
    <p:sldId id="259" r:id="rId6"/>
    <p:sldId id="260" r:id="rId7"/>
    <p:sldId id="273" r:id="rId8"/>
    <p:sldId id="281" r:id="rId9"/>
    <p:sldId id="293" r:id="rId10"/>
    <p:sldId id="295" r:id="rId11"/>
    <p:sldId id="296" r:id="rId12"/>
    <p:sldId id="261" r:id="rId13"/>
    <p:sldId id="275" r:id="rId14"/>
    <p:sldId id="276" r:id="rId15"/>
    <p:sldId id="277" r:id="rId16"/>
    <p:sldId id="278" r:id="rId17"/>
    <p:sldId id="284" r:id="rId18"/>
    <p:sldId id="282" r:id="rId19"/>
    <p:sldId id="286" r:id="rId20"/>
    <p:sldId id="262" r:id="rId21"/>
    <p:sldId id="263" r:id="rId22"/>
    <p:sldId id="265" r:id="rId23"/>
    <p:sldId id="297" r:id="rId24"/>
    <p:sldId id="266" r:id="rId25"/>
    <p:sldId id="287" r:id="rId26"/>
    <p:sldId id="267" r:id="rId27"/>
    <p:sldId id="288" r:id="rId28"/>
    <p:sldId id="268" r:id="rId29"/>
    <p:sldId id="272" r:id="rId30"/>
    <p:sldId id="289" r:id="rId31"/>
    <p:sldId id="291" r:id="rId32"/>
    <p:sldId id="290" r:id="rId33"/>
    <p:sldId id="283" r:id="rId34"/>
    <p:sldId id="27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97" autoAdjust="0"/>
    <p:restoredTop sz="87101" autoAdjust="0"/>
  </p:normalViewPr>
  <p:slideViewPr>
    <p:cSldViewPr>
      <p:cViewPr>
        <p:scale>
          <a:sx n="66" d="100"/>
          <a:sy n="66" d="100"/>
        </p:scale>
        <p:origin x="-1890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59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1430.6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1556.9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1583.7</c:v>
                </c:pt>
              </c:numCache>
            </c:numRef>
          </c:val>
        </c:ser>
        <c:shape val="cone"/>
        <c:axId val="127094784"/>
        <c:axId val="127096320"/>
        <c:axId val="100305536"/>
      </c:bar3DChart>
      <c:catAx>
        <c:axId val="127094784"/>
        <c:scaling>
          <c:orientation val="minMax"/>
        </c:scaling>
        <c:delete val="1"/>
        <c:axPos val="b"/>
        <c:tickLblPos val="none"/>
        <c:crossAx val="127096320"/>
        <c:crosses val="autoZero"/>
        <c:auto val="1"/>
        <c:lblAlgn val="ctr"/>
        <c:lblOffset val="100"/>
      </c:catAx>
      <c:valAx>
        <c:axId val="127096320"/>
        <c:scaling>
          <c:orientation val="minMax"/>
        </c:scaling>
        <c:axPos val="l"/>
        <c:majorGridlines/>
        <c:numFmt formatCode="General" sourceLinked="1"/>
        <c:tickLblPos val="nextTo"/>
        <c:crossAx val="127094784"/>
        <c:crosses val="autoZero"/>
        <c:crossBetween val="between"/>
      </c:valAx>
      <c:serAx>
        <c:axId val="100305536"/>
        <c:scaling>
          <c:orientation val="minMax"/>
        </c:scaling>
        <c:axPos val="b"/>
        <c:tickLblPos val="nextTo"/>
        <c:crossAx val="127096320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757513123359617"/>
          <c:y val="0.10796038385826771"/>
          <c:w val="0.52688615485564039"/>
          <c:h val="0.7903292322834671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96"/>
          <c:dLbls>
            <c:dLbl>
              <c:idx val="0"/>
              <c:layout/>
              <c:dLblPos val="outEnd"/>
              <c:showVal val="1"/>
            </c:dLbl>
            <c:dLbl>
              <c:idx val="1"/>
              <c:layout/>
              <c:dLblPos val="outEnd"/>
              <c:showVal val="1"/>
            </c:dLbl>
            <c:dLbl>
              <c:idx val="2"/>
              <c:layout/>
              <c:dLblPos val="outEnd"/>
              <c:showVal val="1"/>
            </c:dLbl>
            <c:delete val="1"/>
            <c:dLblPos val="outEnd"/>
          </c:dLbls>
          <c:cat>
            <c:strRef>
              <c:f>Лист1!$A$2:$A$5</c:f>
              <c:strCache>
                <c:ptCount val="4"/>
                <c:pt idx="0">
                  <c:v>сельское хозяйство </c:v>
                </c:pt>
                <c:pt idx="1">
                  <c:v>транспорт</c:v>
                </c:pt>
                <c:pt idx="2">
                  <c:v>дорожное хозяйство</c:v>
                </c:pt>
                <c:pt idx="3">
                  <c:v>другие вопросы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3.2</c:v>
                </c:pt>
                <c:pt idx="1">
                  <c:v>2.2999999999999998</c:v>
                </c:pt>
                <c:pt idx="2">
                  <c:v>68.7</c:v>
                </c:pt>
                <c:pt idx="3">
                  <c:v>6.1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3111621231274723E-2"/>
          <c:y val="9.5977620005799291E-2"/>
          <c:w val="0.49834878206725952"/>
          <c:h val="0.8750002196701456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Лист1!$A$2:$A$5</c:f>
              <c:strCache>
                <c:ptCount val="2"/>
                <c:pt idx="0">
                  <c:v>жилищное хозяйство </c:v>
                </c:pt>
                <c:pt idx="1">
                  <c:v>коммунальное хозяйство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0.4</c:v>
                </c:pt>
                <c:pt idx="1">
                  <c:v>65.900000000000006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66207808398950385"/>
          <c:y val="0.21556003937007923"/>
          <c:w val="0.33792191601049992"/>
          <c:h val="0.6188799212598447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0.11238412428635126"/>
          <c:y val="0.34050774623558716"/>
          <c:w val="0.86036212221793773"/>
          <c:h val="0.535814318525288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531.70000000000005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8D-47B7-A257-BFFD64F979D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615.20000000000005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8D-47B7-A257-BFFD64F979D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587.5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A8D-47B7-A257-BFFD64F979DC}"/>
            </c:ext>
          </c:extLst>
        </c:ser>
        <c:dLbls>
          <c:showVal val="1"/>
        </c:dLbls>
        <c:gapWidth val="219"/>
        <c:shape val="cone"/>
        <c:axId val="143638528"/>
        <c:axId val="143640064"/>
        <c:axId val="0"/>
      </c:bar3DChart>
      <c:catAx>
        <c:axId val="143638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43640064"/>
        <c:crosses val="autoZero"/>
        <c:auto val="1"/>
        <c:lblAlgn val="ctr"/>
        <c:lblOffset val="100"/>
      </c:catAx>
      <c:valAx>
        <c:axId val="1436400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4363852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2418253416886719"/>
          <c:y val="0.89137589700900965"/>
          <c:w val="0.31513567547531068"/>
          <c:h val="8.5880077652190703E-2"/>
        </c:manualLayout>
      </c:layout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133.4</c:v>
                </c:pt>
                <c:pt idx="1">
                  <c:v>197.4</c:v>
                </c:pt>
                <c:pt idx="2">
                  <c:v>129.69999999999999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one"/>
        <c:axId val="147459072"/>
        <c:axId val="147464960"/>
        <c:axId val="143636672"/>
      </c:bar3DChart>
      <c:catAx>
        <c:axId val="147459072"/>
        <c:scaling>
          <c:orientation val="minMax"/>
        </c:scaling>
        <c:axPos val="b"/>
        <c:numFmt formatCode="General" sourceLinked="1"/>
        <c:tickLblPos val="nextTo"/>
        <c:crossAx val="147464960"/>
        <c:crosses val="autoZero"/>
        <c:auto val="1"/>
        <c:lblAlgn val="ctr"/>
        <c:lblOffset val="100"/>
      </c:catAx>
      <c:valAx>
        <c:axId val="147464960"/>
        <c:scaling>
          <c:orientation val="minMax"/>
        </c:scaling>
        <c:axPos val="l"/>
        <c:majorGridlines/>
        <c:numFmt formatCode="General" sourceLinked="1"/>
        <c:tickLblPos val="nextTo"/>
        <c:crossAx val="147459072"/>
        <c:crosses val="autoZero"/>
        <c:crossBetween val="between"/>
      </c:valAx>
      <c:serAx>
        <c:axId val="143636672"/>
        <c:scaling>
          <c:orientation val="minMax"/>
        </c:scaling>
        <c:delete val="1"/>
        <c:axPos val="b"/>
        <c:tickLblPos val="none"/>
        <c:crossAx val="147464960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343.9</c:v>
                </c:pt>
                <c:pt idx="1">
                  <c:v>355.8</c:v>
                </c:pt>
                <c:pt idx="2">
                  <c:v>388.5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147604992"/>
        <c:axId val="147606528"/>
        <c:axId val="147483264"/>
      </c:bar3DChart>
      <c:catAx>
        <c:axId val="147604992"/>
        <c:scaling>
          <c:orientation val="minMax"/>
        </c:scaling>
        <c:axPos val="b"/>
        <c:tickLblPos val="nextTo"/>
        <c:crossAx val="147606528"/>
        <c:crosses val="autoZero"/>
        <c:auto val="1"/>
        <c:lblAlgn val="ctr"/>
        <c:lblOffset val="100"/>
      </c:catAx>
      <c:valAx>
        <c:axId val="147606528"/>
        <c:scaling>
          <c:orientation val="minMax"/>
        </c:scaling>
        <c:axPos val="l"/>
        <c:majorGridlines/>
        <c:numFmt formatCode="General" sourceLinked="1"/>
        <c:tickLblPos val="nextTo"/>
        <c:crossAx val="147604992"/>
        <c:crosses val="autoZero"/>
        <c:crossBetween val="between"/>
      </c:valAx>
      <c:serAx>
        <c:axId val="147483264"/>
        <c:scaling>
          <c:orientation val="minMax"/>
        </c:scaling>
        <c:delete val="1"/>
        <c:axPos val="b"/>
        <c:tickLblPos val="none"/>
        <c:crossAx val="147606528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0.11313916859498155"/>
          <c:y val="5.8561862033263856E-2"/>
          <c:w val="0.87661302493438364"/>
          <c:h val="0.82534645669291362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90.5</c:v>
                </c:pt>
                <c:pt idx="1">
                  <c:v>88.9</c:v>
                </c:pt>
                <c:pt idx="2">
                  <c:v>79.099999999999994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147337600"/>
        <c:axId val="147339136"/>
        <c:axId val="147517440"/>
      </c:bar3DChart>
      <c:catAx>
        <c:axId val="147337600"/>
        <c:scaling>
          <c:orientation val="minMax"/>
        </c:scaling>
        <c:axPos val="b"/>
        <c:tickLblPos val="nextTo"/>
        <c:crossAx val="147339136"/>
        <c:crosses val="autoZero"/>
        <c:auto val="1"/>
        <c:lblAlgn val="ctr"/>
        <c:lblOffset val="100"/>
      </c:catAx>
      <c:valAx>
        <c:axId val="147339136"/>
        <c:scaling>
          <c:orientation val="minMax"/>
        </c:scaling>
        <c:axPos val="l"/>
        <c:majorGridlines/>
        <c:numFmt formatCode="General" sourceLinked="1"/>
        <c:tickLblPos val="nextTo"/>
        <c:crossAx val="147337600"/>
        <c:crosses val="autoZero"/>
        <c:crossBetween val="between"/>
      </c:valAx>
      <c:serAx>
        <c:axId val="147517440"/>
        <c:scaling>
          <c:orientation val="minMax"/>
        </c:scaling>
        <c:delete val="1"/>
        <c:axPos val="b"/>
        <c:tickLblPos val="none"/>
        <c:crossAx val="147339136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2.0833333333333412E-2"/>
                  <c:y val="-0.36875000000000002"/>
                </c:manualLayout>
              </c:layout>
              <c:showVal val="1"/>
            </c:dLbl>
            <c:dLbl>
              <c:idx val="1"/>
              <c:layout>
                <c:manualLayout>
                  <c:x val="-4.1666666666666683E-3"/>
                  <c:y val="-0.35000000000000031"/>
                </c:manualLayout>
              </c:layout>
              <c:showVal val="1"/>
            </c:dLbl>
            <c:dLbl>
              <c:idx val="2"/>
              <c:layout>
                <c:manualLayout>
                  <c:x val="1.8749999999999999E-2"/>
                  <c:y val="-0.38125000000000031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_-* #,##0.0\ _₽_-;\-* #,##0.0\ _₽_-;_-* "-"??\ _₽_-;_-@_-</c:formatCode>
                <c:ptCount val="4"/>
                <c:pt idx="0" formatCode="General">
                  <c:v>7</c:v>
                </c:pt>
                <c:pt idx="1">
                  <c:v>9.1</c:v>
                </c:pt>
                <c:pt idx="2" formatCode="General">
                  <c:v>47.5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pyramid"/>
        <c:axId val="147546496"/>
        <c:axId val="147548032"/>
        <c:axId val="0"/>
      </c:bar3DChart>
      <c:catAx>
        <c:axId val="147546496"/>
        <c:scaling>
          <c:orientation val="minMax"/>
        </c:scaling>
        <c:axPos val="b"/>
        <c:tickLblPos val="nextTo"/>
        <c:crossAx val="147548032"/>
        <c:crosses val="autoZero"/>
        <c:auto val="1"/>
        <c:lblAlgn val="ctr"/>
        <c:lblOffset val="100"/>
      </c:catAx>
      <c:valAx>
        <c:axId val="147548032"/>
        <c:scaling>
          <c:orientation val="minMax"/>
        </c:scaling>
        <c:axPos val="l"/>
        <c:majorGridlines/>
        <c:numFmt formatCode="General" sourceLinked="1"/>
        <c:tickLblPos val="nextTo"/>
        <c:crossAx val="1475464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059704461571142"/>
          <c:y val="4.0006754711095632E-2"/>
          <c:w val="0.86526307866419194"/>
          <c:h val="0.7164873438044734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8.5349691800246739E-3"/>
                  <c:y val="-0.30221311400209178"/>
                </c:manualLayout>
              </c:layout>
              <c:showVal val="1"/>
            </c:dLbl>
            <c:dLbl>
              <c:idx val="1"/>
              <c:layout>
                <c:manualLayout>
                  <c:x val="3.6273619015105077E-2"/>
                  <c:y val="-0.33862433255656088"/>
                </c:manualLayout>
              </c:layout>
              <c:showVal val="1"/>
            </c:dLbl>
            <c:dLbl>
              <c:idx val="2"/>
              <c:layout>
                <c:manualLayout>
                  <c:x val="1.7069938360049355E-2"/>
                  <c:y val="-0.3786766729664783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504,5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Лист1!$A$2:$A$7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337.4</c:v>
                </c:pt>
                <c:pt idx="1">
                  <c:v>386.7</c:v>
                </c:pt>
                <c:pt idx="2">
                  <c:v>504.5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Лист1!$A$2:$A$7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overlap val="100"/>
        <c:axId val="147880576"/>
        <c:axId val="147894656"/>
      </c:barChart>
      <c:catAx>
        <c:axId val="147880576"/>
        <c:scaling>
          <c:orientation val="minMax"/>
        </c:scaling>
        <c:axPos val="b"/>
        <c:tickLblPos val="nextTo"/>
        <c:crossAx val="147894656"/>
        <c:crosses val="autoZero"/>
        <c:auto val="1"/>
        <c:lblAlgn val="ctr"/>
        <c:lblOffset val="100"/>
      </c:catAx>
      <c:valAx>
        <c:axId val="147894656"/>
        <c:scaling>
          <c:orientation val="minMax"/>
        </c:scaling>
        <c:axPos val="l"/>
        <c:majorGridlines/>
        <c:numFmt formatCode="General" sourceLinked="1"/>
        <c:tickLblPos val="nextTo"/>
        <c:crossAx val="14788057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71627037517990166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9"/>
          <c:dPt>
            <c:idx val="1"/>
            <c:explosion val="4"/>
          </c:dPt>
          <c:dPt>
            <c:idx val="2"/>
            <c:explosion val="5"/>
          </c:dPt>
          <c:dPt>
            <c:idx val="4"/>
            <c:explosion val="23"/>
          </c:dPt>
          <c:dLbls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пенсионное обеспечеие</c:v>
                </c:pt>
                <c:pt idx="1">
                  <c:v>социальное обслуживание населения</c:v>
                </c:pt>
                <c:pt idx="2">
                  <c:v>социальное обеспечение населения</c:v>
                </c:pt>
                <c:pt idx="3">
                  <c:v>охрана семьи и детства</c:v>
                </c:pt>
                <c:pt idx="4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2.4</c:v>
                </c:pt>
                <c:pt idx="1">
                  <c:v>127.1</c:v>
                </c:pt>
                <c:pt idx="2">
                  <c:v>77.8</c:v>
                </c:pt>
                <c:pt idx="3">
                  <c:v>284</c:v>
                </c:pt>
                <c:pt idx="4">
                  <c:v>13.2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485885904592767"/>
          <c:y val="7.1356692968180785E-2"/>
          <c:w val="0.33160882640947015"/>
          <c:h val="0.9286433902726535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9916476998330247E-2"/>
          <c:y val="4.9960883975854554E-2"/>
          <c:w val="0.88912860892388978"/>
          <c:h val="0.84097145669291795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310.2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325.60000000000002</c:v>
                </c:pt>
              </c:numCache>
            </c:numRef>
          </c:val>
        </c:ser>
        <c:shape val="box"/>
        <c:axId val="133316608"/>
        <c:axId val="133318144"/>
        <c:axId val="127122944"/>
      </c:bar3DChart>
      <c:catAx>
        <c:axId val="133316608"/>
        <c:scaling>
          <c:orientation val="minMax"/>
        </c:scaling>
        <c:delete val="1"/>
        <c:axPos val="b"/>
        <c:tickLblPos val="none"/>
        <c:crossAx val="133318144"/>
        <c:crosses val="autoZero"/>
        <c:auto val="1"/>
        <c:lblAlgn val="ctr"/>
        <c:lblOffset val="100"/>
      </c:catAx>
      <c:valAx>
        <c:axId val="133318144"/>
        <c:scaling>
          <c:orientation val="minMax"/>
        </c:scaling>
        <c:axPos val="l"/>
        <c:majorGridlines/>
        <c:numFmt formatCode="General" sourceLinked="1"/>
        <c:tickLblPos val="nextTo"/>
        <c:crossAx val="133316608"/>
        <c:crosses val="autoZero"/>
        <c:crossBetween val="between"/>
      </c:valAx>
      <c:serAx>
        <c:axId val="127122944"/>
        <c:scaling>
          <c:orientation val="minMax"/>
        </c:scaling>
        <c:delete val="1"/>
        <c:axPos val="b"/>
        <c:tickLblPos val="none"/>
        <c:crossAx val="133318144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.16699748087396679"/>
          <c:w val="0.5851723196591011"/>
          <c:h val="0.8330025191260350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налог на доходы с физических лиц </c:v>
                </c:pt>
                <c:pt idx="1">
                  <c:v>акцизы</c:v>
                </c:pt>
                <c:pt idx="2">
                  <c:v>ЕНВД</c:v>
                </c:pt>
                <c:pt idx="3">
                  <c:v>Единый сельскохозяйственный налог</c:v>
                </c:pt>
                <c:pt idx="4">
                  <c:v>транспортный</c:v>
                </c:pt>
                <c:pt idx="5">
                  <c:v>госпошлина</c:v>
                </c:pt>
                <c:pt idx="6">
                  <c:v>неналоговые доходы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50.3</c:v>
                </c:pt>
                <c:pt idx="1">
                  <c:v>12.7</c:v>
                </c:pt>
                <c:pt idx="2">
                  <c:v>3.6</c:v>
                </c:pt>
                <c:pt idx="3">
                  <c:v>8.7000000000000011</c:v>
                </c:pt>
                <c:pt idx="4">
                  <c:v>11.4</c:v>
                </c:pt>
                <c:pt idx="5">
                  <c:v>2.5</c:v>
                </c:pt>
                <c:pt idx="6">
                  <c:v>10.8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ndard"/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ln w="25400">
              <a:noFill/>
            </a:ln>
          </c:spPr>
          <c:dLbls>
            <c:dLbl>
              <c:idx val="0"/>
              <c:layout>
                <c:manualLayout>
                  <c:x val="-3.5958787750659853E-2"/>
                  <c:y val="0.11757952820057042"/>
                </c:manualLayout>
              </c:layout>
              <c:showVal val="1"/>
            </c:dLbl>
            <c:showVal val="1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1277.9000000000001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Lbls>
            <c:showVal val="1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1446.7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dLbls>
            <c:dLbl>
              <c:idx val="0"/>
              <c:layout>
                <c:manualLayout>
                  <c:x val="2.9109494845772237E-2"/>
                  <c:y val="4.6412971658120222E-2"/>
                </c:manualLayout>
              </c:layout>
              <c:showVal val="1"/>
            </c:dLbl>
            <c:showVal val="1"/>
          </c:dLbls>
          <c:cat>
            <c:numRef>
              <c:f>Лист1!$A$2:$A$7</c:f>
              <c:numCache>
                <c:formatCode>General</c:formatCode>
                <c:ptCount val="6"/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1362.7</c:v>
                </c:pt>
                <c:pt idx="1">
                  <c:v>0</c:v>
                </c:pt>
              </c:numCache>
            </c:numRef>
          </c:val>
        </c:ser>
        <c:shape val="cone"/>
        <c:axId val="127933440"/>
        <c:axId val="127947520"/>
        <c:axId val="133345280"/>
      </c:bar3DChart>
      <c:catAx>
        <c:axId val="127933440"/>
        <c:scaling>
          <c:orientation val="minMax"/>
        </c:scaling>
        <c:axPos val="b"/>
        <c:numFmt formatCode="General" sourceLinked="1"/>
        <c:tickLblPos val="nextTo"/>
        <c:crossAx val="127947520"/>
        <c:crosses val="autoZero"/>
        <c:auto val="1"/>
        <c:lblAlgn val="ctr"/>
        <c:lblOffset val="100"/>
      </c:catAx>
      <c:valAx>
        <c:axId val="127947520"/>
        <c:scaling>
          <c:orientation val="minMax"/>
        </c:scaling>
        <c:axPos val="l"/>
        <c:majorGridlines/>
        <c:numFmt formatCode="General" sourceLinked="1"/>
        <c:tickLblPos val="nextTo"/>
        <c:crossAx val="127933440"/>
        <c:crosses val="autoZero"/>
        <c:crossBetween val="between"/>
      </c:valAx>
      <c:serAx>
        <c:axId val="133345280"/>
        <c:scaling>
          <c:orientation val="minMax"/>
        </c:scaling>
        <c:axPos val="b"/>
        <c:tickLblPos val="nextTo"/>
        <c:crossAx val="127947520"/>
        <c:crosses val="autoZero"/>
      </c:ser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202.1</c:v>
                </c:pt>
                <c:pt idx="1">
                  <c:v>229.1</c:v>
                </c:pt>
                <c:pt idx="2">
                  <c:v>256.10000000000002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128123648"/>
        <c:axId val="128125184"/>
      </c:barChart>
      <c:catAx>
        <c:axId val="128123648"/>
        <c:scaling>
          <c:orientation val="minMax"/>
        </c:scaling>
        <c:axPos val="b"/>
        <c:tickLblPos val="nextTo"/>
        <c:crossAx val="128125184"/>
        <c:crosses val="autoZero"/>
        <c:auto val="1"/>
        <c:lblAlgn val="ctr"/>
        <c:lblOffset val="100"/>
      </c:catAx>
      <c:valAx>
        <c:axId val="128125184"/>
        <c:scaling>
          <c:orientation val="minMax"/>
        </c:scaling>
        <c:axPos val="l"/>
        <c:majorGridlines/>
        <c:numFmt formatCode="General" sourceLinked="1"/>
        <c:tickLblPos val="nextTo"/>
        <c:crossAx val="1281236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11238412428635126"/>
          <c:y val="0.34050774623558716"/>
          <c:w val="0.86036212221793806"/>
          <c:h val="0.535814318525288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1274.4000000000001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8D-47B7-A257-BFFD64F979D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1355.3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8D-47B7-A257-BFFD64F979D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1451.2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A8D-47B7-A257-BFFD64F979DC}"/>
            </c:ext>
          </c:extLst>
        </c:ser>
        <c:dLbls>
          <c:showVal val="1"/>
        </c:dLbls>
        <c:gapWidth val="219"/>
        <c:overlap val="-27"/>
        <c:axId val="137689728"/>
        <c:axId val="137699712"/>
      </c:barChart>
      <c:catAx>
        <c:axId val="1376897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37699712"/>
        <c:crosses val="autoZero"/>
        <c:auto val="1"/>
        <c:lblAlgn val="ctr"/>
        <c:lblOffset val="100"/>
      </c:catAx>
      <c:valAx>
        <c:axId val="1376997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37689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18253416886719"/>
          <c:y val="0.89137589700900965"/>
          <c:w val="0.61805533512151201"/>
          <c:h val="8.3449928004873566E-2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800">
          <a:solidFill>
            <a:srgbClr val="000066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2018год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68.3</c:v>
                </c:pt>
                <c:pt idx="1">
                  <c:v>69.2</c:v>
                </c:pt>
                <c:pt idx="2">
                  <c:v>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pyramid"/>
        <c:axId val="137740288"/>
        <c:axId val="137741824"/>
        <c:axId val="0"/>
      </c:bar3DChart>
      <c:catAx>
        <c:axId val="137740288"/>
        <c:scaling>
          <c:orientation val="minMax"/>
        </c:scaling>
        <c:axPos val="b"/>
        <c:tickLblPos val="nextTo"/>
        <c:crossAx val="137741824"/>
        <c:crosses val="autoZero"/>
        <c:auto val="1"/>
        <c:lblAlgn val="ctr"/>
        <c:lblOffset val="100"/>
      </c:catAx>
      <c:valAx>
        <c:axId val="137741824"/>
        <c:scaling>
          <c:orientation val="minMax"/>
        </c:scaling>
        <c:axPos val="l"/>
        <c:majorGridlines/>
        <c:numFmt formatCode="General" sourceLinked="1"/>
        <c:tickLblPos val="nextTo"/>
        <c:crossAx val="1377402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_-* #,##0.0\ _₽_-;\-* #,##0.0\ _₽_-;_-* "-"??\ _₽_-;_-@_-</c:formatCode>
                <c:ptCount val="4"/>
                <c:pt idx="0" formatCode="General">
                  <c:v>4</c:v>
                </c:pt>
                <c:pt idx="1">
                  <c:v>5.7</c:v>
                </c:pt>
                <c:pt idx="2" formatCode="General">
                  <c:v>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137810304"/>
        <c:axId val="137811840"/>
        <c:axId val="135046912"/>
      </c:bar3DChart>
      <c:catAx>
        <c:axId val="137810304"/>
        <c:scaling>
          <c:orientation val="minMax"/>
        </c:scaling>
        <c:axPos val="b"/>
        <c:tickLblPos val="nextTo"/>
        <c:crossAx val="137811840"/>
        <c:crosses val="autoZero"/>
        <c:auto val="1"/>
        <c:lblAlgn val="ctr"/>
        <c:lblOffset val="100"/>
      </c:catAx>
      <c:valAx>
        <c:axId val="137811840"/>
        <c:scaling>
          <c:orientation val="minMax"/>
        </c:scaling>
        <c:axPos val="l"/>
        <c:majorGridlines/>
        <c:numFmt formatCode="General" sourceLinked="1"/>
        <c:tickLblPos val="nextTo"/>
        <c:crossAx val="137810304"/>
        <c:crosses val="autoZero"/>
        <c:crossBetween val="between"/>
      </c:valAx>
      <c:serAx>
        <c:axId val="135046912"/>
        <c:scaling>
          <c:orientation val="minMax"/>
        </c:scaling>
        <c:delete val="1"/>
        <c:axPos val="b"/>
        <c:tickLblPos val="none"/>
        <c:crossAx val="137811840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99.7</c:v>
                </c:pt>
                <c:pt idx="1">
                  <c:v>93.8</c:v>
                </c:pt>
                <c:pt idx="2">
                  <c:v>80.3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box"/>
        <c:axId val="137864704"/>
        <c:axId val="137866240"/>
        <c:axId val="0"/>
      </c:bar3DChart>
      <c:catAx>
        <c:axId val="137864704"/>
        <c:scaling>
          <c:orientation val="minMax"/>
        </c:scaling>
        <c:axPos val="b"/>
        <c:tickLblPos val="nextTo"/>
        <c:crossAx val="137866240"/>
        <c:crosses val="autoZero"/>
        <c:auto val="1"/>
        <c:lblAlgn val="ctr"/>
        <c:lblOffset val="100"/>
      </c:catAx>
      <c:valAx>
        <c:axId val="137866240"/>
        <c:scaling>
          <c:orientation val="minMax"/>
        </c:scaling>
        <c:axPos val="l"/>
        <c:majorGridlines/>
        <c:numFmt formatCode="General" sourceLinked="1"/>
        <c:tickLblPos val="nextTo"/>
        <c:crossAx val="1378647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0.27557</cdr:x>
      <cdr:y>0.58859</cdr:y>
    </cdr:from>
    <cdr:to>
      <cdr:x>0.38188</cdr:x>
      <cdr:y>0.64175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H="1">
          <a:off x="1679848" y="2392040"/>
          <a:ext cx="64807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0.45275</cdr:x>
      <cdr:y>0.39369</cdr:y>
    </cdr:from>
    <cdr:to>
      <cdr:x>0.57087</cdr:x>
      <cdr:y>0.64175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flipH="1">
          <a:off x="2759968" y="1599952"/>
          <a:ext cx="720080" cy="100811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0.24013</cdr:x>
      <cdr:y>0.35825</cdr:y>
    </cdr:from>
    <cdr:to>
      <cdr:x>0.41375</cdr:x>
      <cdr:y>0.61869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>
          <a:off x="1463824" y="1455936"/>
          <a:ext cx="1058416" cy="10584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0.46456</cdr:x>
      <cdr:y>0.32281</cdr:y>
    </cdr:from>
    <cdr:to>
      <cdr:x>0.61812</cdr:x>
      <cdr:y>0.62403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V="1">
          <a:off x="2831976" y="1311920"/>
          <a:ext cx="936104" cy="122413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0.36294</cdr:x>
      <cdr:y>0.37161</cdr:y>
    </cdr:from>
    <cdr:to>
      <cdr:x>0.45973</cdr:x>
      <cdr:y>0.72257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 flipV="1">
          <a:off x="2160240" y="1296144"/>
          <a:ext cx="576064" cy="122413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0.20567</cdr:x>
      <cdr:y>0.39225</cdr:y>
    </cdr:from>
    <cdr:to>
      <cdr:x>0.32665</cdr:x>
      <cdr:y>0.72257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flipV="1">
          <a:off x="1224136" y="1368152"/>
          <a:ext cx="720080" cy="11521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4A8F1-655A-4408-A8AF-32CB8F096D11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90ECC-694B-4776-9DF4-DE762954F2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90ECC-694B-4776-9DF4-DE762954F25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3.jpeg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5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3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7.xml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3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бюджета </a:t>
            </a:r>
            <a:r>
              <a:rPr lang="ru-RU" dirty="0" err="1" smtClean="0"/>
              <a:t>Зимовниковского</a:t>
            </a:r>
            <a:r>
              <a:rPr lang="ru-RU" dirty="0" smtClean="0"/>
              <a:t> района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rgbClr val="C00000"/>
          </a:solidFill>
        </p:spPr>
        <p:txBody>
          <a:bodyPr/>
          <a:lstStyle/>
          <a:p>
            <a:r>
              <a:rPr lang="ru-RU" b="1" dirty="0" smtClean="0"/>
              <a:t>За 2020 год </a:t>
            </a:r>
            <a:endParaRPr lang="ru-RU" b="1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1712" y="4027071"/>
            <a:ext cx="2592288" cy="2830929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457" y="188639"/>
            <a:ext cx="2561906" cy="168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3" name="Picture 1" descr="C:\Users\Moskalenko\Desktop\article85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23166"/>
            <a:ext cx="2579779" cy="1934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-285784" y="571480"/>
            <a:ext cx="89296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Программно-целевой метод планирования бюджетных  расходов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1857364"/>
            <a:ext cx="507206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96,8%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объёма бюджетных ассигнований в Зимовниковском районе направлено на реализацию муниципальных программ, в том числе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38,9%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муниципальную программу </a:t>
            </a:r>
            <a:r>
              <a:rPr lang="ru-RU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образования в Зимовниковском районе»</a:t>
            </a:r>
          </a:p>
        </p:txBody>
      </p:sp>
      <p:pic>
        <p:nvPicPr>
          <p:cNvPr id="1026" name="Picture 2" descr="C:\Documents and Settings\sekretar1\Рабочий стол\budget-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500174"/>
            <a:ext cx="285750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sekretar1\Рабочий стол\21176267b4d06fb3ea11f2bda2e53bf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4500570"/>
            <a:ext cx="3214680" cy="2143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89296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исполнение по  муниципальным  программам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Зимовниковского района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2020 год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772816"/>
            <a:ext cx="2357438" cy="1440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Управление муниципальными финансами и создание условий для эффективного управления муниципальными финансами Зимовниковского района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13,4 млн.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(98,7 %)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12976"/>
            <a:ext cx="2357438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Энергосбережение и повышение энергетической эффективности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0,2 млн.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(100%)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286250"/>
            <a:ext cx="2357438" cy="1357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сельского хозяйства и регулирование рынков сельскохозяйственной продукции, сырья и продовольствия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3,2 млн.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(100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%)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643563"/>
            <a:ext cx="2357438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муниципальной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политики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35,2 млн.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(98,0 %)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38" y="5643563"/>
            <a:ext cx="2143125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Экономическое развитие и инновационная экономика Зимовниковского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38" y="1143000"/>
            <a:ext cx="2143125" cy="1000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Обеспечение качественными жилищно-коммунальными услугами населения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6,1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(95,0%)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2132856"/>
            <a:ext cx="2143125" cy="1357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Обеспечение общественного порядка 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профилактика правонарушений 0,7 млн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(99,1 %)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38" y="3500438"/>
            <a:ext cx="2143125" cy="1285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Защита населения и территории от чрезвычайных ситуаций, обеспечение пожарной безопасности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7,1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(100%)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57438" y="4786313"/>
            <a:ext cx="2143125" cy="857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Социальная поддержка граждан Зимовниковского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499,7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(99,5%)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3" y="2071688"/>
            <a:ext cx="2143125" cy="857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здравоохранения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43,0млн.руб.( 95,1%)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3" y="2928938"/>
            <a:ext cx="2143125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культуры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96,8млн.руб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(98,8 %)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00563" y="1143000"/>
            <a:ext cx="2143125" cy="9286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в Зимовниковском районе</a:t>
            </a:r>
            <a:endParaRPr 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1,1 млн.руб</a:t>
            </a:r>
            <a:r>
              <a:rPr lang="ru-RU" sz="1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(91,7%)</a:t>
            </a:r>
            <a:endParaRPr lang="ru-RU" sz="1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0563" y="4786313"/>
            <a:ext cx="2143125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транспортной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системы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70,9.руб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(95,5%)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00563" y="5715000"/>
            <a:ext cx="2143125" cy="857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Поддержка казачьих обществ в Зимовниковском районе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12,1млн. Руб. (98,8%)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43688" y="2428875"/>
            <a:ext cx="2357437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err="1" smtClean="0">
                <a:latin typeface="Times New Roman" pitchFamily="18" charset="0"/>
                <a:cs typeface="Times New Roman" pitchFamily="18" charset="0"/>
              </a:rPr>
              <a:t>Территоритальное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планирование и обеспечение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комфортным и доступным жильём населения Зимовниковского района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15,3 млн.руб.(100%)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(0,5%)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88224" y="4221088"/>
            <a:ext cx="2357437" cy="71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Информационное общество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8,5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(99,5%)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43688" y="4929188"/>
            <a:ext cx="2357437" cy="71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Доступная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среда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0,2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(98,8 %)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60232" y="3573016"/>
            <a:ext cx="2483768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образования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557,7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(99,3%)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43688" y="1643063"/>
            <a:ext cx="2357437" cy="7858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Охрана окружающей среды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3" y="3857625"/>
            <a:ext cx="2143125" cy="9286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Молодёжь Зимовниковского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0,5 млн.руб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(80,7%)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6804248" y="5724481"/>
          <a:ext cx="216024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</a:tblGrid>
              <a:tr h="936104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Управление</a:t>
                      </a:r>
                      <a:r>
                        <a:rPr lang="ru-RU" sz="1400" dirty="0" smtClean="0"/>
                        <a:t>  муниципальным имущество</a:t>
                      </a:r>
                      <a:r>
                        <a:rPr lang="ru-RU" sz="1400" baseline="0" dirty="0" smtClean="0"/>
                        <a:t> 2,2 млн</a:t>
                      </a:r>
                      <a:r>
                        <a:rPr lang="ru-RU" sz="1400" dirty="0" smtClean="0"/>
                        <a:t>.рублей ( 58,7 %)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6614556" y="1151906"/>
          <a:ext cx="2351314" cy="5225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51314"/>
              </a:tblGrid>
              <a:tr h="522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6732240" y="980728"/>
          <a:ext cx="2280062" cy="548640"/>
        </p:xfrm>
        <a:graphic>
          <a:graphicData uri="http://schemas.openxmlformats.org/drawingml/2006/table">
            <a:tbl>
              <a:tblPr/>
              <a:tblGrid>
                <a:gridCol w="2280062"/>
              </a:tblGrid>
              <a:tr h="42751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Формирование законопослушного поведения  участников дорожного движения  20,0 тыс.рублей  (100%</a:t>
                      </a:r>
                      <a:endParaRPr lang="ru-RU" sz="1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237506" y="1163782"/>
          <a:ext cx="2054432" cy="558140"/>
        </p:xfrm>
        <a:graphic>
          <a:graphicData uri="http://schemas.openxmlformats.org/drawingml/2006/table">
            <a:tbl>
              <a:tblPr/>
              <a:tblGrid>
                <a:gridCol w="2054432"/>
              </a:tblGrid>
              <a:tr h="5581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Комплексное развитие  сельских территорий    57,8 млн.рублей (100%)</a:t>
                      </a:r>
                      <a:endParaRPr lang="ru-RU" sz="1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3058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Исполнение 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по расходам (млн.рублей)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6086330" y="4797153"/>
            <a:ext cx="305767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4135076399"/>
              </p:ext>
            </p:extLst>
          </p:nvPr>
        </p:nvGraphicFramePr>
        <p:xfrm>
          <a:off x="467544" y="1916832"/>
          <a:ext cx="468052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60316" y="2492896"/>
            <a:ext cx="307234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83488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Исполнение бюджета </a:t>
            </a:r>
            <a:r>
              <a:rPr lang="ru-RU" sz="3200" dirty="0" err="1" smtClean="0"/>
              <a:t>Зимовниковского</a:t>
            </a:r>
            <a:r>
              <a:rPr lang="ru-RU" sz="3200" dirty="0" smtClean="0"/>
              <a:t> района  по разделу «Общегосударственные вопросы» (</a:t>
            </a:r>
            <a:r>
              <a:rPr lang="ru-RU" sz="2000" dirty="0" smtClean="0"/>
              <a:t>млн.рублей </a:t>
            </a:r>
            <a:r>
              <a:rPr lang="ru-RU" sz="3200" dirty="0" smtClean="0"/>
              <a:t>)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1547664" y="1052736"/>
          <a:ext cx="609600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6376763" y="5013176"/>
            <a:ext cx="2767237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5192171"/>
            <a:ext cx="2699792" cy="1665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630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Исполнение бюджета </a:t>
            </a:r>
            <a:r>
              <a:rPr lang="ru-RU" sz="3200" dirty="0" err="1" smtClean="0"/>
              <a:t>Зимовниковского</a:t>
            </a:r>
            <a:r>
              <a:rPr lang="ru-RU" sz="3200" dirty="0" smtClean="0"/>
              <a:t> района </a:t>
            </a:r>
            <a:br>
              <a:rPr lang="ru-RU" sz="3200" dirty="0" smtClean="0"/>
            </a:br>
            <a:r>
              <a:rPr lang="ru-RU" sz="3200" dirty="0" smtClean="0"/>
              <a:t>  по разделу « Национальная безопасность и правоохранительная деятельность» (млн.рублей)</a:t>
            </a:r>
            <a:endParaRPr lang="ru-RU" sz="32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3491880" y="1628800"/>
          <a:ext cx="6192688" cy="361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http://48.mchs.gov.ru/upload/site21/iblock/36b/36bcfe4f2ad0ca93e175033b45e0394b-big-reduce3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3789040"/>
            <a:ext cx="3980671" cy="280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134" y="1505164"/>
            <a:ext cx="8709589" cy="41166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Исполнение бюджета </a:t>
            </a:r>
            <a:r>
              <a:rPr lang="ru-RU" sz="3200" dirty="0" err="1" smtClean="0"/>
              <a:t>Зимовниковского</a:t>
            </a:r>
            <a:r>
              <a:rPr lang="ru-RU" sz="3200" dirty="0" smtClean="0"/>
              <a:t> района </a:t>
            </a:r>
            <a:br>
              <a:rPr lang="ru-RU" sz="3200" dirty="0" smtClean="0"/>
            </a:br>
            <a:r>
              <a:rPr lang="ru-RU" sz="3200" dirty="0" smtClean="0"/>
              <a:t>  по разделу « Национальная экономика» </a:t>
            </a:r>
            <a:r>
              <a:rPr lang="ru-RU" sz="2000" dirty="0" smtClean="0"/>
              <a:t>(млн.рублей)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/>
        </p:nvGraphicFramePr>
        <p:xfrm>
          <a:off x="1475656" y="1484784"/>
          <a:ext cx="698477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674105"/>
            <a:ext cx="2915816" cy="2183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4725144"/>
            <a:ext cx="4305393" cy="213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83488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</a:t>
            </a:r>
            <a:r>
              <a:rPr lang="ru-RU" sz="3200" dirty="0" smtClean="0"/>
              <a:t>труктура расходов по разделу</a:t>
            </a:r>
            <a:br>
              <a:rPr lang="ru-RU" sz="3200" dirty="0" smtClean="0"/>
            </a:br>
            <a:r>
              <a:rPr lang="ru-RU" sz="3200" dirty="0" smtClean="0"/>
              <a:t> «Национальная экономика» ( </a:t>
            </a:r>
            <a:r>
              <a:rPr lang="ru-RU" sz="2200" dirty="0" smtClean="0"/>
              <a:t>млн.рублей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1619672" y="141277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0343" y="5157193"/>
            <a:ext cx="3023657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4722291"/>
            <a:ext cx="3203847" cy="213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196752"/>
            <a:ext cx="25933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0343" y="5157193"/>
            <a:ext cx="3023657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460432" cy="8640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на ремонт и содержание автомобильных дорог общего пользования местного значения в 2020 </a:t>
            </a:r>
            <a:r>
              <a:rPr lang="ru-RU" sz="2000" b="1" dirty="0" smtClean="0"/>
              <a:t>году составили  68,6 млн.рублей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030" name="Picture 6" descr="C:\Users\Moskalenko\Desktop\116029_120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0325" y="1484784"/>
            <a:ext cx="3183675" cy="3456384"/>
          </a:xfrm>
          <a:prstGeom prst="rect">
            <a:avLst/>
          </a:prstGeom>
          <a:noFill/>
        </p:spPr>
      </p:pic>
      <p:pic>
        <p:nvPicPr>
          <p:cNvPr id="1026" name="Picture 2" descr="C:\Users\Moskalenko\Desktop\141007091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54574"/>
            <a:ext cx="5904656" cy="4203426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0" y="188640"/>
            <a:ext cx="7920880" cy="1152128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 smtClean="0"/>
              <a:t>Исполнение бюджета </a:t>
            </a:r>
            <a:r>
              <a:rPr lang="ru-RU" sz="2800" dirty="0" err="1" smtClean="0"/>
              <a:t>Зимовниковского</a:t>
            </a:r>
            <a:r>
              <a:rPr lang="ru-RU" sz="2800" dirty="0" smtClean="0"/>
              <a:t> района </a:t>
            </a:r>
            <a:br>
              <a:rPr lang="ru-RU" sz="2800" dirty="0" smtClean="0"/>
            </a:br>
            <a:r>
              <a:rPr lang="ru-RU" sz="2800" dirty="0" smtClean="0"/>
              <a:t>  по разделу «Жилищно-коммунальное хозяйство» (млн.рублей)</a:t>
            </a:r>
            <a:endParaRPr lang="ru-RU" sz="28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899592" y="908720"/>
          <a:ext cx="7992888" cy="4552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80068"/>
            <a:ext cx="2555776" cy="1777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9376" y="4149080"/>
            <a:ext cx="3914624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39472" cy="5832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/>
              <a:t>Расходы по разделу «Коммунальное хозяйство» в 2020 году </a:t>
            </a:r>
            <a:br>
              <a:rPr lang="ru-RU" sz="2200" b="1" dirty="0" smtClean="0"/>
            </a:br>
            <a:r>
              <a:rPr lang="ru-RU" sz="2200" b="1" dirty="0" smtClean="0"/>
              <a:t>составили </a:t>
            </a:r>
            <a:r>
              <a:rPr lang="ru-RU" sz="2200" b="1" dirty="0" smtClean="0"/>
              <a:t>65,9 </a:t>
            </a:r>
            <a:r>
              <a:rPr lang="ru-RU" sz="2200" b="1" dirty="0" smtClean="0"/>
              <a:t>млн.рублей, в том числе 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/>
              <a:t>строительство и реконструкция объектов водоснабжения «Реконструкция водопровода в </a:t>
            </a:r>
            <a:r>
              <a:rPr lang="ru-RU" sz="2000" dirty="0" err="1" smtClean="0"/>
              <a:t>х.Гашун</a:t>
            </a:r>
            <a:r>
              <a:rPr lang="ru-RU" sz="2000" dirty="0" smtClean="0"/>
              <a:t>, Северного сельского поселения  в сумме 40,2 млн.рублей; строительство и реконструкция объектов водоснабжения «Реконструкция водопровода в х.Глубокий, </a:t>
            </a:r>
            <a:r>
              <a:rPr lang="ru-RU" sz="2000" dirty="0" err="1" smtClean="0"/>
              <a:t>Глубочанского</a:t>
            </a:r>
            <a:r>
              <a:rPr lang="ru-RU" sz="2000" dirty="0" smtClean="0"/>
              <a:t>  сельского поселения  в сумме  10,7 млн.рублей;</a:t>
            </a:r>
            <a:br>
              <a:rPr lang="ru-RU" sz="2000" dirty="0" smtClean="0"/>
            </a:br>
            <a:r>
              <a:rPr lang="ru-RU" sz="2000" dirty="0" smtClean="0"/>
              <a:t>разработка проектно-сметной документации  на строительство и реконструкцию объектов газификации  Кировское сельское поселение  в сумме 7,1 млн.рублей;</a:t>
            </a:r>
            <a:br>
              <a:rPr lang="ru-RU" sz="2000" dirty="0" smtClean="0"/>
            </a:br>
            <a:r>
              <a:rPr lang="ru-RU" sz="2000" dirty="0" smtClean="0"/>
              <a:t>приобретение  специализированной коммунальной техники в сумме 2,5 млн.рублей;</a:t>
            </a:r>
            <a:br>
              <a:rPr lang="ru-RU" sz="2000" dirty="0" smtClean="0"/>
            </a:br>
            <a:r>
              <a:rPr lang="ru-RU" sz="2000" dirty="0" smtClean="0"/>
              <a:t>расходы  за счет средств областного  бюджета  на закачку прудов- накопителей в сумме  2,6 млн.рублей.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1027" name="Picture 3" descr="C:\Users\Moskalenko\Desktop\fnMJaze8nEExjI80fuGsDEG4rNMbx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85792"/>
            <a:ext cx="2808312" cy="1872208"/>
          </a:xfrm>
          <a:prstGeom prst="rect">
            <a:avLst/>
          </a:prstGeom>
          <a:noFill/>
        </p:spPr>
      </p:pic>
      <p:pic>
        <p:nvPicPr>
          <p:cNvPr id="1028" name="Picture 4" descr="C:\Users\Moskalenko\Desktop\83f1b903f22a470a4194c4db4fc432c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59282" cy="1540173"/>
          </a:xfrm>
          <a:prstGeom prst="rect">
            <a:avLst/>
          </a:prstGeom>
          <a:noFill/>
        </p:spPr>
      </p:pic>
      <p:pic>
        <p:nvPicPr>
          <p:cNvPr id="1029" name="Picture 5" descr="C:\Users\Moskalenko\Desktop\news_skolko-stoit-rekonstrukciya-vodoprovodnoj-seti-sovremennogo-goro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0"/>
            <a:ext cx="2261186" cy="1512168"/>
          </a:xfrm>
          <a:prstGeom prst="rect">
            <a:avLst/>
          </a:prstGeom>
          <a:noFill/>
        </p:spPr>
      </p:pic>
      <p:pic>
        <p:nvPicPr>
          <p:cNvPr id="1030" name="Picture 6" descr="C:\Users\Moskalenko\Desktop\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58368" y="5013177"/>
            <a:ext cx="3034153" cy="1728191"/>
          </a:xfrm>
          <a:prstGeom prst="rect">
            <a:avLst/>
          </a:prstGeom>
          <a:noFill/>
        </p:spPr>
      </p:pic>
      <p:pic>
        <p:nvPicPr>
          <p:cNvPr id="1031" name="Picture 7" descr="C:\Users\Moskalenko\Desktop\img-33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797152"/>
            <a:ext cx="3076338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136904" cy="1354162"/>
          </a:xfrm>
        </p:spPr>
        <p:txBody>
          <a:bodyPr>
            <a:noAutofit/>
          </a:bodyPr>
          <a:lstStyle/>
          <a:p>
            <a:r>
              <a:rPr lang="ru-RU" sz="3600" dirty="0" smtClean="0"/>
              <a:t>Исполнение консолидированного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по доходам  ( млн.рублей)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403648" y="1340768"/>
          <a:ext cx="7296472" cy="534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37890" name="Picture 2" descr="C:\Users\Moskalenko\Desktop\eksport_rossiyskoy_selkhoztekhniki_za_1_polugodie_2020_goda_vyros_na_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630578"/>
            <a:ext cx="1979712" cy="1227421"/>
          </a:xfrm>
          <a:prstGeom prst="rect">
            <a:avLst/>
          </a:prstGeom>
          <a:noFill/>
        </p:spPr>
      </p:pic>
      <p:pic>
        <p:nvPicPr>
          <p:cNvPr id="37891" name="Picture 3" descr="C:\Users\Moskalenko\Desktop\b5ae0a7e3f98ba1d965787f4f0f8aeb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22565"/>
            <a:ext cx="1704999" cy="1135435"/>
          </a:xfrm>
          <a:prstGeom prst="rect">
            <a:avLst/>
          </a:prstGeom>
          <a:noFill/>
        </p:spPr>
      </p:pic>
      <p:pic>
        <p:nvPicPr>
          <p:cNvPr id="1026" name="Picture 2" descr="C:\Users\Moskalenko\Desktop\byudzh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700808"/>
            <a:ext cx="1828800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11480" cy="115212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Расходы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 по разделу « Образование» (</a:t>
            </a:r>
            <a:r>
              <a:rPr lang="ru-RU" sz="3100" dirty="0" smtClean="0"/>
              <a:t>млн.рублей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4135076399"/>
              </p:ext>
            </p:extLst>
          </p:nvPr>
        </p:nvGraphicFramePr>
        <p:xfrm>
          <a:off x="1043608" y="332656"/>
          <a:ext cx="828092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5093233"/>
            <a:ext cx="2627784" cy="176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365104"/>
            <a:ext cx="2195736" cy="249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2132855"/>
            <a:ext cx="2065805" cy="180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 descr="C:\Users\Moskalenko\Desktop\29_b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758247"/>
            <a:ext cx="3024336" cy="2099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39472" cy="79208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Расходы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на дошкольное образование (</a:t>
            </a:r>
            <a:r>
              <a:rPr lang="ru-RU" sz="2400" i="1" dirty="0" smtClean="0"/>
              <a:t>млн.рублей</a:t>
            </a:r>
            <a:r>
              <a:rPr lang="ru-RU" sz="3600" i="1" dirty="0" smtClean="0"/>
              <a:t>)</a:t>
            </a:r>
            <a:endParaRPr lang="ru-RU" sz="3600" i="1" dirty="0"/>
          </a:p>
        </p:txBody>
      </p:sp>
      <p:sp>
        <p:nvSpPr>
          <p:cNvPr id="7170" name="AutoShape 2" descr="C:\Users\moskalenko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C:\Users\moskalenko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C:\Users\moskalenko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6" name="AutoShape 8" descr="C:\Users\moskalenko\Desktop\108719005_w640_h640_banner-vesna-dly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5563457" y="3717032"/>
            <a:ext cx="3580543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2050" name="Picture 2" descr="C:\Users\Moskalenko\Desktop\depositphotos_153882012-stock-illustration-four-kids-jumping-rope-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09120"/>
            <a:ext cx="2520152" cy="2348880"/>
          </a:xfrm>
          <a:prstGeom prst="rect">
            <a:avLst/>
          </a:prstGeom>
          <a:noFill/>
        </p:spPr>
      </p:pic>
      <p:pic>
        <p:nvPicPr>
          <p:cNvPr id="2051" name="Picture 3" descr="C:\Users\Moskalenko\Desktop\hello_html_73ef3e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1622186"/>
            <a:ext cx="3131816" cy="2094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63000" cy="148478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Расходы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</a:t>
            </a:r>
            <a:br>
              <a:rPr lang="ru-RU" sz="3600" dirty="0" smtClean="0"/>
            </a:br>
            <a:r>
              <a:rPr lang="ru-RU" sz="3600" dirty="0" smtClean="0"/>
              <a:t>на «Общее образование» (</a:t>
            </a:r>
            <a:r>
              <a:rPr lang="ru-RU" sz="2800" dirty="0" smtClean="0"/>
              <a:t>млн.рублей)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8" name="Полилиния 7"/>
          <p:cNvSpPr/>
          <p:nvPr/>
        </p:nvSpPr>
        <p:spPr>
          <a:xfrm>
            <a:off x="9733547" y="240632"/>
            <a:ext cx="1503948" cy="2695073"/>
          </a:xfrm>
          <a:custGeom>
            <a:avLst/>
            <a:gdLst>
              <a:gd name="connsiteX0" fmla="*/ 1503948 w 1503948"/>
              <a:gd name="connsiteY0" fmla="*/ 2695073 h 2695073"/>
              <a:gd name="connsiteX1" fmla="*/ 1503948 w 1503948"/>
              <a:gd name="connsiteY1" fmla="*/ 2695073 h 2695073"/>
              <a:gd name="connsiteX2" fmla="*/ 0 w 1503948"/>
              <a:gd name="connsiteY2" fmla="*/ 0 h 2695073"/>
              <a:gd name="connsiteX3" fmla="*/ 300790 w 1503948"/>
              <a:gd name="connsiteY3" fmla="*/ 806115 h 269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3948" h="2695073">
                <a:moveTo>
                  <a:pt x="1503948" y="2695073"/>
                </a:moveTo>
                <a:lnTo>
                  <a:pt x="1503948" y="2695073"/>
                </a:lnTo>
                <a:lnTo>
                  <a:pt x="0" y="0"/>
                </a:lnTo>
                <a:lnTo>
                  <a:pt x="300790" y="80611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467544" y="278092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3635896" y="59436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Moskalenko\Desktop\10-glavnoe-ne-ocen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03026"/>
            <a:ext cx="2475872" cy="2054974"/>
          </a:xfrm>
          <a:prstGeom prst="rect">
            <a:avLst/>
          </a:prstGeom>
          <a:noFill/>
        </p:spPr>
      </p:pic>
      <p:pic>
        <p:nvPicPr>
          <p:cNvPr id="3075" name="Picture 3" descr="C:\Users\Moskalenko\Desktop\uchitel-uchits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5234" y="4608048"/>
            <a:ext cx="3348766" cy="2249952"/>
          </a:xfrm>
          <a:prstGeom prst="rect">
            <a:avLst/>
          </a:prstGeom>
          <a:noFill/>
        </p:spPr>
      </p:pic>
      <p:pic>
        <p:nvPicPr>
          <p:cNvPr id="3076" name="Picture 4" descr="C:\Users\Moskalenko\Desktop\42976283_278228519469953_1386263171528429862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1492151"/>
            <a:ext cx="3203848" cy="2385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583488" cy="648072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Расходы на капитальный ремонт здания МБОУ </a:t>
            </a:r>
            <a:r>
              <a:rPr lang="ru-RU" sz="2000" dirty="0" err="1" smtClean="0"/>
              <a:t>Верхнесеребряковская</a:t>
            </a:r>
            <a:r>
              <a:rPr lang="ru-RU" sz="2000" dirty="0" smtClean="0"/>
              <a:t> СОШ № 12 в 2020 году составили 6,6 млн.рублей; </a:t>
            </a:r>
            <a:br>
              <a:rPr lang="ru-RU" sz="2000" dirty="0" smtClean="0"/>
            </a:br>
            <a:r>
              <a:rPr lang="ru-RU" sz="2000" dirty="0" smtClean="0"/>
              <a:t>на ремонт школьных пищеблоков 333,6 тыс.рублей;</a:t>
            </a:r>
            <a:br>
              <a:rPr lang="ru-RU" sz="2000" dirty="0" smtClean="0"/>
            </a:br>
            <a:r>
              <a:rPr lang="ru-RU" sz="2000" dirty="0" smtClean="0"/>
              <a:t>на приобретение  транспортных средств ( автобусов ) для перевозки детей 19,9 млн.рублей;</a:t>
            </a:r>
            <a:br>
              <a:rPr lang="ru-RU" sz="2000" dirty="0" smtClean="0"/>
            </a:br>
            <a:r>
              <a:rPr lang="ru-RU" sz="2000" dirty="0" smtClean="0"/>
              <a:t>на обновление материально-технической базы  для образовательных учреждений 10,2 млн.рублей;</a:t>
            </a:r>
            <a:br>
              <a:rPr lang="ru-RU" sz="2000" dirty="0" smtClean="0"/>
            </a:br>
            <a:r>
              <a:rPr lang="ru-RU" sz="2000" dirty="0" smtClean="0"/>
              <a:t>на организацию бесплатного горячего питания обучающихся, получающих начальное общее образование, из областного и федерального бюджета 6,2 млн.рублей ; </a:t>
            </a:r>
            <a:br>
              <a:rPr lang="ru-RU" sz="2000" dirty="0" smtClean="0"/>
            </a:br>
            <a:r>
              <a:rPr lang="ru-RU" sz="2000" dirty="0" smtClean="0"/>
              <a:t>на организацию питания обучающихся в образовательных организациях из местного бюджета 11,6 млн.рублей;</a:t>
            </a:r>
            <a:br>
              <a:rPr lang="ru-RU" sz="2000" dirty="0" smtClean="0"/>
            </a:br>
            <a:r>
              <a:rPr lang="ru-RU" sz="2000" dirty="0" smtClean="0"/>
              <a:t>на оказание услуг по  подвозу обучающихся к образовательным организациям 11,8 млн.рублей. 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2050" name="Picture 2" descr="C:\Users\Moskalenko\Desktop\00078mts_snapshot_0001__rnx8v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3583720" cy="2015843"/>
          </a:xfrm>
          <a:prstGeom prst="rect">
            <a:avLst/>
          </a:prstGeom>
          <a:noFill/>
        </p:spPr>
      </p:pic>
      <p:pic>
        <p:nvPicPr>
          <p:cNvPr id="2051" name="Picture 3" descr="C:\Users\Moskalenko\Desktop\stolovay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0"/>
            <a:ext cx="3048000" cy="2176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848872" cy="129614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Расходы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по разделу «Культура»  </a:t>
            </a:r>
            <a:r>
              <a:rPr lang="ru-RU" sz="2700" dirty="0" smtClean="0"/>
              <a:t>(млн.рублей)</a:t>
            </a:r>
            <a:endParaRPr lang="ru-RU" sz="2700" dirty="0"/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/>
        </p:nvGraphicFramePr>
        <p:xfrm>
          <a:off x="1475656" y="1340768"/>
          <a:ext cx="7080448" cy="3616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628800"/>
            <a:ext cx="189112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Users\Moskalenko\Desktop\smWhrXFuq9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4725144"/>
            <a:ext cx="4285369" cy="2132856"/>
          </a:xfrm>
          <a:prstGeom prst="rect">
            <a:avLst/>
          </a:prstGeom>
          <a:noFill/>
        </p:spPr>
      </p:pic>
      <p:pic>
        <p:nvPicPr>
          <p:cNvPr id="4101" name="Picture 5" descr="C:\Users\Moskalenko\Desktop\SmOEpSPXlh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31357" y="4581129"/>
            <a:ext cx="3412643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4176464"/>
          </a:xfrm>
        </p:spPr>
        <p:txBody>
          <a:bodyPr>
            <a:noAutofit/>
          </a:bodyPr>
          <a:lstStyle/>
          <a:p>
            <a:r>
              <a:rPr lang="ru-RU" sz="1050" dirty="0" smtClean="0"/>
              <a:t>-           </a:t>
            </a:r>
            <a:r>
              <a:rPr lang="ru-RU" sz="1400" b="1" dirty="0" smtClean="0"/>
              <a:t>Приобретение основных средств для муниципальных учреждений культуры, в том числе: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     – приобретение автобуса для МУК РДК «Юбилейный» - 5,4 млн. рублей,</a:t>
            </a:r>
            <a:br>
              <a:rPr lang="ru-RU" sz="1400" dirty="0" smtClean="0"/>
            </a:br>
            <a:r>
              <a:rPr lang="ru-RU" sz="1400" dirty="0" smtClean="0"/>
              <a:t>       - приобретение компьютерного оборудования  МУК МЦБ </a:t>
            </a:r>
            <a:r>
              <a:rPr lang="ru-RU" sz="1400" dirty="0" err="1" smtClean="0"/>
              <a:t>Зимовниковского</a:t>
            </a:r>
            <a:r>
              <a:rPr lang="ru-RU" sz="1400" dirty="0" smtClean="0"/>
              <a:t> района – 358,7 тыс.рублей</a:t>
            </a:r>
            <a:br>
              <a:rPr lang="ru-RU" sz="1400" dirty="0" smtClean="0"/>
            </a:br>
            <a:r>
              <a:rPr lang="ru-RU" sz="1400" dirty="0" smtClean="0"/>
              <a:t>       - за счет средств резервного фонда Правительства Ростовской области распоряжение от 27.03.2020 № 169 - на приобретение сапог мужских для муниципального учреждения культуры Районного дворца культуры «Юбилейный» </a:t>
            </a:r>
            <a:r>
              <a:rPr lang="ru-RU" sz="1400" dirty="0" err="1" smtClean="0"/>
              <a:t>Зимовниковского</a:t>
            </a:r>
            <a:r>
              <a:rPr lang="ru-RU" sz="1400" dirty="0" smtClean="0"/>
              <a:t> района –59,8 тыс. рублей;</a:t>
            </a:r>
            <a:br>
              <a:rPr lang="ru-RU" sz="1400" dirty="0" smtClean="0"/>
            </a:br>
            <a:r>
              <a:rPr lang="ru-RU" sz="1400" dirty="0" smtClean="0"/>
              <a:t>          - на поддержку отрасли культуры (Государственная поддержка лучших сельских учреждений культуры) (МУК «</a:t>
            </a:r>
            <a:r>
              <a:rPr lang="ru-RU" sz="1400" dirty="0" err="1" smtClean="0"/>
              <a:t>Межпоселенческая</a:t>
            </a:r>
            <a:r>
              <a:rPr lang="ru-RU" sz="1400" dirty="0" smtClean="0"/>
              <a:t> центральная библиотека», КДЦ «Первомайский» структурное подразделение МБУК КДЦ «Кировский») – 200,0 тыс.рублей;</a:t>
            </a:r>
            <a:br>
              <a:rPr lang="ru-RU" sz="1400" dirty="0" smtClean="0"/>
            </a:br>
            <a:r>
              <a:rPr lang="ru-RU" sz="1400" dirty="0" smtClean="0"/>
              <a:t>         - на приобретение звукового и светового оборудования, и кресла для МБУ МУК СДК «</a:t>
            </a:r>
            <a:r>
              <a:rPr lang="ru-RU" sz="1400" dirty="0" err="1" smtClean="0"/>
              <a:t>Мокрогашунский</a:t>
            </a:r>
            <a:r>
              <a:rPr lang="ru-RU" sz="1400" dirty="0" smtClean="0"/>
              <a:t>» - 1,6 млн.рублей;</a:t>
            </a:r>
            <a:br>
              <a:rPr lang="ru-RU" sz="1400" dirty="0" smtClean="0"/>
            </a:br>
            <a:r>
              <a:rPr lang="ru-RU" sz="1400" dirty="0" smtClean="0"/>
              <a:t>         - расходы, связанные с реализацией федеральной целевой программы «Увековечение памяти погибших при защите Отечества на 2019 - 2024 годы»          </a:t>
            </a:r>
            <a:r>
              <a:rPr lang="ru-RU" sz="1400" dirty="0" err="1" smtClean="0"/>
              <a:t>Верхнесеребряковское</a:t>
            </a:r>
            <a:r>
              <a:rPr lang="ru-RU" sz="1400" dirty="0" smtClean="0"/>
              <a:t> сельское поселение – 2,0 млн. рублей, </a:t>
            </a:r>
            <a:br>
              <a:rPr lang="ru-RU" sz="1400" dirty="0" smtClean="0"/>
            </a:br>
            <a:r>
              <a:rPr lang="ru-RU" sz="1400" dirty="0" smtClean="0"/>
              <a:t>         </a:t>
            </a:r>
            <a:br>
              <a:rPr lang="ru-RU" sz="1400" dirty="0" smtClean="0"/>
            </a:br>
            <a:r>
              <a:rPr lang="ru-RU" sz="1400" dirty="0" smtClean="0"/>
              <a:t>         - расходы за счет средств местного бюджета на содержание муниципальных учреждений культуры (финансовое обеспечение выполнения муниципального задания) – 100.9 млн. рублей.</a:t>
            </a:r>
            <a:br>
              <a:rPr lang="ru-RU" sz="1400" dirty="0" smtClean="0"/>
            </a:br>
            <a:r>
              <a:rPr lang="ru-RU" sz="1400" dirty="0" smtClean="0"/>
              <a:t> </a:t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5122" name="Picture 2" descr="C:\Users\Moskalenko\Desktop\lbCweVfHm2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251520" y="4904611"/>
            <a:ext cx="3131840" cy="1953389"/>
          </a:xfrm>
          <a:prstGeom prst="rect">
            <a:avLst/>
          </a:prstGeom>
          <a:noFill/>
        </p:spPr>
      </p:pic>
      <p:pic>
        <p:nvPicPr>
          <p:cNvPr id="5123" name="Picture 3" descr="C:\Users\Moskalenko\Desktop\eQ15R3o-_T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80" y="4936287"/>
            <a:ext cx="2880320" cy="1921713"/>
          </a:xfrm>
          <a:prstGeom prst="rect">
            <a:avLst/>
          </a:prstGeom>
          <a:noFill/>
        </p:spPr>
      </p:pic>
      <p:pic>
        <p:nvPicPr>
          <p:cNvPr id="5124" name="Picture 4" descr="C:\Users\Moskalenko\Desktop\bJeUY_fyKnTLRw-Tza6kyLB7g4MyAZjfs0oenZL5NDi-RKqavdN5GIXLh5FTYAxkhj5uu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5057800"/>
            <a:ext cx="2664296" cy="1800200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704856" cy="134076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Расходы бюджета </a:t>
            </a:r>
            <a:r>
              <a:rPr lang="ru-RU" sz="3200" dirty="0" err="1" smtClean="0"/>
              <a:t>Зимовниковского</a:t>
            </a:r>
            <a:r>
              <a:rPr lang="ru-RU" sz="3200" dirty="0" smtClean="0"/>
              <a:t> района по разделу « Здравоохранение» </a:t>
            </a:r>
            <a:r>
              <a:rPr lang="ru-RU" sz="2700" dirty="0" smtClean="0"/>
              <a:t>(млн.рублей)</a:t>
            </a:r>
            <a:endParaRPr lang="ru-RU" sz="2700" dirty="0"/>
          </a:p>
        </p:txBody>
      </p:sp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graphicFrame>
        <p:nvGraphicFramePr>
          <p:cNvPr id="5" name="Диаграмма 4"/>
          <p:cNvGraphicFramePr/>
          <p:nvPr/>
        </p:nvGraphicFramePr>
        <p:xfrm>
          <a:off x="2843808" y="134076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1988840"/>
            <a:ext cx="2718142" cy="155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5278456"/>
            <a:ext cx="2339752" cy="1579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C:\Users\Moskalenko\Desktop\nevrolo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4725145"/>
            <a:ext cx="3312505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5661248"/>
          </a:xfrm>
        </p:spPr>
        <p:txBody>
          <a:bodyPr anchor="ctr"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2020 году по разделу «Здравоохранения» израсходовано 47,5 млн.рублей.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капитальный ремонт хирургического отделения направлено  28,3 млн.рублей, на  медицинское оборудование 256,0 тыс.рублей;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 автомобилей скорой  медицинской помощи 3962,3 тыс.рублей, легкового автомобиля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Lada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Largus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728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,9 тыс.рублей. На дополнительные меры по предупреждению заноса и распространения новой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коронавирусной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инфекции  из местного бюджета выделено 2,1 млн.рублей.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6147" name="Picture 3" descr="C:\Users\Moskalenko\Desktop\mp6_resized_sp_cms_480x3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49283"/>
            <a:ext cx="3635896" cy="2908717"/>
          </a:xfrm>
          <a:prstGeom prst="rect">
            <a:avLst/>
          </a:prstGeom>
          <a:noFill/>
        </p:spPr>
      </p:pic>
      <p:pic>
        <p:nvPicPr>
          <p:cNvPr id="6148" name="Picture 4" descr="C:\Users\Moskalenko\Desktop\5de2ee718b0eab19e4af02a2bcc3cc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353126"/>
            <a:ext cx="3060848" cy="2504874"/>
          </a:xfrm>
          <a:prstGeom prst="rect">
            <a:avLst/>
          </a:prstGeom>
          <a:noFill/>
        </p:spPr>
      </p:pic>
      <p:pic>
        <p:nvPicPr>
          <p:cNvPr id="6149" name="Picture 5" descr="C:\Users\Moskalenko\Desktop\236_ЦРБ Основно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2267745" cy="17008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67464" cy="86409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Расходы бюджета </a:t>
            </a:r>
            <a:r>
              <a:rPr lang="ru-RU" sz="3200" dirty="0" err="1" smtClean="0"/>
              <a:t>Зимовниковского</a:t>
            </a:r>
            <a:r>
              <a:rPr lang="ru-RU" sz="3200" dirty="0" smtClean="0"/>
              <a:t> района по разделу «  Социальная политика»  </a:t>
            </a:r>
            <a:r>
              <a:rPr lang="ru-RU" sz="2700" dirty="0" smtClean="0"/>
              <a:t>( млн.рублей)</a:t>
            </a:r>
            <a:endParaRPr lang="ru-RU" sz="2700" dirty="0"/>
          </a:p>
        </p:txBody>
      </p:sp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7" name="Рисунок 6" descr="IMG_32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4941168"/>
            <a:ext cx="2555776" cy="1916832"/>
          </a:xfrm>
          <a:prstGeom prst="rect">
            <a:avLst/>
          </a:prstGeom>
        </p:spPr>
      </p:pic>
      <p:pic>
        <p:nvPicPr>
          <p:cNvPr id="8" name="Рисунок 7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71900"/>
            <a:ext cx="2085975" cy="3086100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/>
        </p:nvGraphicFramePr>
        <p:xfrm>
          <a:off x="2123728" y="1484784"/>
          <a:ext cx="5951984" cy="3487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23544"/>
            <a:ext cx="8583488" cy="1847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Структура расходов по Социальной политике 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771800" y="1313384"/>
          <a:ext cx="619268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48" y="1052736"/>
            <a:ext cx="296768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C:\Users\Moskalenko\Desktop\IMG_55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4581128"/>
            <a:ext cx="3035829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260648"/>
            <a:ext cx="8856984" cy="1282154"/>
          </a:xfrm>
        </p:spPr>
        <p:txBody>
          <a:bodyPr tIns="36000">
            <a:normAutofit fontScale="90000"/>
          </a:bodyPr>
          <a:lstStyle/>
          <a:p>
            <a:pPr algn="ctr"/>
            <a:r>
              <a:rPr lang="ru-RU" sz="3100" dirty="0" smtClean="0"/>
              <a:t>Поступление налоговых и неналоговых доходов  консолидированного бюджета </a:t>
            </a:r>
            <a:br>
              <a:rPr lang="ru-RU" sz="3100" dirty="0" smtClean="0"/>
            </a:br>
            <a:r>
              <a:rPr lang="ru-RU" sz="3100" dirty="0" smtClean="0"/>
              <a:t> </a:t>
            </a:r>
            <a:r>
              <a:rPr lang="ru-RU" sz="3100" dirty="0" err="1" smtClean="0"/>
              <a:t>Зимовниковского</a:t>
            </a:r>
            <a:r>
              <a:rPr lang="ru-RU" sz="3100" dirty="0" smtClean="0"/>
              <a:t> района (млн.рублей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47664" y="1628800"/>
          <a:ext cx="6792416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6" name="Picture 12" descr="C:\Documents and Settings\sekretar1\Рабочий стол\1437770816_nalog-na-imuschestv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1" y="620688"/>
            <a:ext cx="1475655" cy="1106986"/>
          </a:xfrm>
          <a:prstGeom prst="rect">
            <a:avLst/>
          </a:prstGeom>
          <a:noFill/>
        </p:spPr>
      </p:pic>
      <p:pic>
        <p:nvPicPr>
          <p:cNvPr id="36865" name="Picture 1" descr="C:\Users\Moskalenko\Desktop\img-b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6228" y="4581128"/>
            <a:ext cx="4047772" cy="2276872"/>
          </a:xfrm>
          <a:prstGeom prst="rect">
            <a:avLst/>
          </a:prstGeom>
          <a:noFill/>
        </p:spPr>
      </p:pic>
      <p:pic>
        <p:nvPicPr>
          <p:cNvPr id="36866" name="Picture 2" descr="C:\Users\Moskalenko\Desktop\1mobile_high-11z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46170"/>
            <a:ext cx="2267744" cy="1511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04088"/>
            <a:ext cx="8583488" cy="207684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подразделу «Социальное обслуживание населения» израсходовано 127,1 </a:t>
            </a:r>
            <a:r>
              <a:rPr lang="ru-RU" sz="2000" dirty="0" smtClean="0"/>
              <a:t>млн.рублей . </a:t>
            </a:r>
            <a:br>
              <a:rPr lang="ru-RU" sz="2000" dirty="0" smtClean="0"/>
            </a:br>
            <a:r>
              <a:rPr lang="ru-RU" sz="2000" dirty="0" smtClean="0"/>
              <a:t>В районе  действует 9,5  отделений  социального обслуживания на дому , получили  помощь 1594 человека, 2  специализированных  отделения    социально-медицинской помощи на дому , получили помощь 75 человек и 1 социально-реабилитационное   отделение на 22 койки.</a:t>
            </a:r>
            <a:endParaRPr lang="ru-RU" sz="2000" dirty="0"/>
          </a:p>
        </p:txBody>
      </p:sp>
      <p:pic>
        <p:nvPicPr>
          <p:cNvPr id="9218" name="Picture 2" descr="C:\Users\Moskalenko\Desktop\IMG_2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87570"/>
            <a:ext cx="5160573" cy="3870430"/>
          </a:xfrm>
          <a:prstGeom prst="rect">
            <a:avLst/>
          </a:prstGeom>
          <a:noFill/>
        </p:spPr>
      </p:pic>
      <p:pic>
        <p:nvPicPr>
          <p:cNvPr id="9219" name="Picture 3" descr="C:\Users\Moskalenko\Desktop\f9f9aa62a894a099661be81cbfe8ee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509120"/>
            <a:ext cx="3956008" cy="2348880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892480" cy="416507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подразделу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«Социальное обеспечение населения»  израсходовано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77,8 млн. рублей 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По данному разделу предусмотрены 11 субвенций за счет средств областного и федерального бюджетов  на предоставление мер социальной поддержки отдельным категориям граждан (инвалидам, ветеранам, труженикам тыла, реабилитированным лицам, специалистам, работающим и проживающим в сельской местности и другим) в общем объеме 77,5  млн. рублей;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расходы за счет средств местного бюджета на обеспечение жильем граждан Российской Федерации, семей и молодых специалистов, проживающих и работающих в сельской местности – 144,0 тыс. рублей;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счет средств резервного фонда Администрации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района на проведение льготной подписки – 89,3 тыс. рублей.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4098" name="Picture 2" descr="C:\Users\Moskalenko\Desktop\1589522607_ea947e1edabf45a2f21ef873876f49e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331639" cy="1238648"/>
          </a:xfrm>
          <a:prstGeom prst="rect">
            <a:avLst/>
          </a:prstGeom>
          <a:noFill/>
        </p:spPr>
      </p:pic>
      <p:pic>
        <p:nvPicPr>
          <p:cNvPr id="4099" name="Picture 3" descr="C:\Users\Moskalenko\Desktop\img7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797152"/>
            <a:ext cx="2747797" cy="2060848"/>
          </a:xfrm>
          <a:prstGeom prst="rect">
            <a:avLst/>
          </a:prstGeom>
          <a:noFill/>
        </p:spPr>
      </p:pic>
      <p:pic>
        <p:nvPicPr>
          <p:cNvPr id="4100" name="Picture 4" descr="C:\Users\Moskalenko\Desktop\82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5965" y="4437112"/>
            <a:ext cx="3628035" cy="2420888"/>
          </a:xfrm>
          <a:prstGeom prst="rect">
            <a:avLst/>
          </a:prstGeom>
          <a:noFill/>
        </p:spPr>
      </p:pic>
      <p:pic>
        <p:nvPicPr>
          <p:cNvPr id="4101" name="Picture 5" descr="C:\Users\Moskalenko\Desktop\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878581"/>
            <a:ext cx="2643142" cy="1979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9512" y="733387"/>
            <a:ext cx="8964488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подразделу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«Охрана семьи и детства»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израсходовано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283,9 млн.рублей и направлены  на: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социальную поддержку детей-сирот и детей, оставшихся  без попечения родителей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счет средств субвенции областного бюджета – 6,5 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млн.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единовременное пособие беременной жене военнослужащего за счет средств федерального бюджета – 136,5 тыс. 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выплата единовременного пособия при всех формах устройства детей, лишенных родительского попечения, в семью – 208,8 тыс. рублей, за счет средств федерального бюджета;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омпенсацию части родительской платы, взимаемой за содержание ребенка в образовательных организациях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счет средств областного бюджета -  3,7 млн.рублей;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выплату государственных пособий лицам, не подлежащим обязательному социальному страхованию на случай временной нетрудоспособности и в связи с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материнством,в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соответствии с Федеральным законом от 19 мая 1995 года № 81-ФЗ "О государственных пособиях гражданам, имеющим детей" – 29,1 млн. 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предоставление мер социальной поддержки граждан, усыновивших (удочеривших) ребенка (детей), в части назначения и выплаты единовременного денежного пособия – 60,0 тыс.рублей;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на осуществление полномочий по предоставлению мер социальной поддержки детей-сирот и детей, оставшихся без попечения родителей, лиц из числа детей-сирот и детей, оставшихся без попечения родителей, предусмотренных пунктами 1, 11, 12, 13 статьи 132 Областного закона от 22 октября 2004 года № 165-ЗС "О социальной поддержке детства в Ростовской области" – 8,9 млн. 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субсидия на обеспечение жильем молодых семей в Ростовской области 2,9 млн.рублей;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осуществление полномочий по предоставлению мер социальной поддержки детей из многодетных семей – 9,3 млн. 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осуществление ежемесячных выплат на детей в возрасте от трех до семи лет включительно – 108,1 млн.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осуществление полномочий по выплате пособия на ребенка – 29,6 млн. рублей.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-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на осуществление полномочий по  предоставлению мер социальной поддержки семей, имеющих детей и проживающих на территории Ростовской области, в виде ежемесячной денежной выплаты в размере определенного в Ростовской области прожиточного минимума для детей, назначаемой в случае рождения после 31 декабря 2012 года третьего ребенка или последующих детей до достижения ребенком возраста трех лет – 41,0 млн.рублей;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предоставление ежемесячной выплаты в связи с рождением (усыновлением) первого ребенка – 29,5 млн. 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осуществление полномочий по предоставлению мер социальной поддержки детей первого-второго года жизни из малоимущих семей – 6,1 млн. 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осуществление полномочий по предоставлению мер социальной поддержки малоимущих семей, имеющих детей и проживающих на территории Ростовской области, в виде предоставления регионального материнского капитала – 8,3 млн.рублей;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 осуществление полномочий по предоставлению мер социальной поддержки беременных женщин из малоимущих семей, кормящих матерей и детей в возрасте до трех лет из малоимущих семей – 439,3 тыс.рублей.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l"/>
              </a:tabLst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11266" name="Picture 2" descr="C:\Users\Moskalenko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5224063"/>
            <a:ext cx="2195736" cy="1633936"/>
          </a:xfrm>
          <a:prstGeom prst="rect">
            <a:avLst/>
          </a:prstGeom>
          <a:noFill/>
        </p:spPr>
      </p:pic>
      <p:pic>
        <p:nvPicPr>
          <p:cNvPr id="11268" name="Picture 4" descr="C:\Users\Moskalenko\Desktop\fullsize-scal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554" y="5365857"/>
            <a:ext cx="2238214" cy="1492143"/>
          </a:xfrm>
          <a:prstGeom prst="rect">
            <a:avLst/>
          </a:prstGeom>
          <a:noFill/>
        </p:spPr>
      </p:pic>
      <p:pic>
        <p:nvPicPr>
          <p:cNvPr id="11269" name="Picture 5" descr="C:\Users\Moskalenko\Desktop\97b551e7dd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329079"/>
            <a:ext cx="2038561" cy="15289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604448" cy="151216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Расходы бюджета </a:t>
            </a:r>
            <a:r>
              <a:rPr lang="ru-RU" sz="2400" b="1" dirty="0" err="1" smtClean="0"/>
              <a:t>Зимовниковского</a:t>
            </a:r>
            <a:r>
              <a:rPr lang="ru-RU" sz="2400" b="1" dirty="0" smtClean="0"/>
              <a:t> района  по разделу</a:t>
            </a:r>
            <a:br>
              <a:rPr lang="ru-RU" sz="2400" b="1" dirty="0" smtClean="0"/>
            </a:br>
            <a:r>
              <a:rPr lang="ru-RU" sz="2400" b="1" dirty="0" smtClean="0"/>
              <a:t> « Физическая культура и спорт» составили в 2020году  </a:t>
            </a:r>
            <a:br>
              <a:rPr lang="ru-RU" sz="2400" b="1" dirty="0" smtClean="0"/>
            </a:br>
            <a:r>
              <a:rPr lang="ru-RU" sz="2400" b="1" dirty="0" smtClean="0"/>
              <a:t>1,1 млн.рублей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6732240" y="5517232"/>
            <a:ext cx="9144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олния 6"/>
          <p:cNvSpPr/>
          <p:nvPr/>
        </p:nvSpPr>
        <p:spPr>
          <a:xfrm>
            <a:off x="1763688" y="1700808"/>
            <a:ext cx="914400" cy="9144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Moskalenko\Desktop\1ca03f68772d370e6568433e185316d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137" y="1988840"/>
            <a:ext cx="4141863" cy="3096344"/>
          </a:xfrm>
          <a:prstGeom prst="rect">
            <a:avLst/>
          </a:prstGeom>
          <a:noFill/>
        </p:spPr>
      </p:pic>
      <p:pic>
        <p:nvPicPr>
          <p:cNvPr id="3076" name="Picture 4" descr="C:\Users\Moskalenko\Desktop\s1200_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2412" y="2924944"/>
            <a:ext cx="4645678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1556792"/>
          </a:xfrm>
        </p:spPr>
        <p:txBody>
          <a:bodyPr/>
          <a:lstStyle/>
          <a:p>
            <a:pPr algn="ctr"/>
            <a:r>
              <a:rPr lang="ru-RU" dirty="0" smtClean="0"/>
              <a:t>Благодарю за внимание !</a:t>
            </a:r>
            <a:endParaRPr lang="ru-RU" dirty="0"/>
          </a:p>
        </p:txBody>
      </p:sp>
      <p:pic>
        <p:nvPicPr>
          <p:cNvPr id="3" name="Рисунок 2" descr="IMGP39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0567" y="1772816"/>
            <a:ext cx="9214567" cy="6145934"/>
          </a:xfrm>
          <a:prstGeom prst="rect">
            <a:avLst/>
          </a:prstGeom>
        </p:spPr>
      </p:pic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1" name="Picture 1" descr="C:\Users\Moskalenko\Desktop\NzpnBHE3tP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72910"/>
            <a:ext cx="9144000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доходов местного бюджета  ( в процентах)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115616" y="1268760"/>
          <a:ext cx="763284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34817" name="Picture 1" descr="C:\Users\Moskalenko\Desktop\byudzhet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613707"/>
            <a:ext cx="1763688" cy="1175333"/>
          </a:xfrm>
          <a:prstGeom prst="rect">
            <a:avLst/>
          </a:prstGeom>
          <a:noFill/>
        </p:spPr>
      </p:pic>
      <p:pic>
        <p:nvPicPr>
          <p:cNvPr id="34818" name="Picture 2" descr="C:\Users\Moskalenko\Desktop\ma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196752"/>
            <a:ext cx="1872208" cy="1244787"/>
          </a:xfrm>
          <a:prstGeom prst="rect">
            <a:avLst/>
          </a:prstGeom>
          <a:noFill/>
        </p:spPr>
      </p:pic>
      <p:pic>
        <p:nvPicPr>
          <p:cNvPr id="2050" name="Picture 2" descr="C:\Users\Moskalenko\Desktop\byudzhe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8344" y="5737946"/>
            <a:ext cx="1475656" cy="922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Исполнение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района  по доходам   (млн.рублей)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475656" y="1700808"/>
          <a:ext cx="7416824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 descr="C:\Documents and Settings\sekretar1\Рабочий стол\2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0" y="3615410"/>
            <a:ext cx="1440159" cy="3242590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25" y="5619750"/>
            <a:ext cx="18573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488" y="0"/>
            <a:ext cx="8942512" cy="14127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Исполнение бюджета </a:t>
            </a:r>
            <a:r>
              <a:rPr lang="ru-RU" sz="3600" dirty="0" err="1" smtClean="0"/>
              <a:t>Зимовниковского</a:t>
            </a:r>
            <a:r>
              <a:rPr lang="ru-RU" sz="3600" dirty="0" smtClean="0"/>
              <a:t>  района   по собственным доходам (млн.рублей)</a:t>
            </a:r>
            <a:endParaRPr lang="ru-RU" sz="36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611560" y="1556792"/>
          <a:ext cx="7008440" cy="3904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0373" y="4509120"/>
            <a:ext cx="3533627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Безвозмездные поступления из областного бюджета ( млн.рублей)</a:t>
            </a:r>
            <a:endParaRPr lang="ru-RU" sz="3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916832"/>
          <a:ext cx="7776864" cy="4350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64"/>
                <a:gridCol w="1413976"/>
                <a:gridCol w="1432304"/>
                <a:gridCol w="504056"/>
                <a:gridCol w="2376264"/>
              </a:tblGrid>
              <a:tr h="529464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2019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2020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1133,6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1195,2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550284">
                <a:tc>
                  <a:txBody>
                    <a:bodyPr/>
                    <a:lstStyle/>
                    <a:p>
                      <a:r>
                        <a:rPr lang="ru-RU" dirty="0" smtClean="0"/>
                        <a:t>В том числе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r>
                        <a:rPr lang="ru-RU" dirty="0" smtClean="0"/>
                        <a:t>Дотации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160,7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179,6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Субсидии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240,8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159,1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550284">
                <a:tc>
                  <a:txBody>
                    <a:bodyPr/>
                    <a:lstStyle/>
                    <a:p>
                      <a:r>
                        <a:rPr lang="ru-RU" dirty="0" smtClean="0"/>
                        <a:t>Субвенции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704,7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830,3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257791">
                <a:tc>
                  <a:txBody>
                    <a:bodyPr/>
                    <a:lstStyle/>
                    <a:p>
                      <a:r>
                        <a:rPr lang="ru-RU" dirty="0" smtClean="0"/>
                        <a:t>Иные</a:t>
                      </a:r>
                      <a:r>
                        <a:rPr lang="ru-RU" baseline="0" dirty="0" smtClean="0"/>
                        <a:t> межбюджетные трансферты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27,4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26,3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1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</a:t>
            </a:r>
            <a:r>
              <a:rPr lang="ru-RU" b="1" dirty="0" err="1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Зимовниковского</a:t>
            </a:r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 района</a:t>
            </a:r>
            <a:endParaRPr lang="ru-RU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pic>
        <p:nvPicPr>
          <p:cNvPr id="1027" name="Picture 3" descr="C:\Users\Moskalenko\Desktop\739a026aeb0f214d6ad4c2d62832cd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360422"/>
            <a:ext cx="3995936" cy="3497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1289</TotalTime>
  <Words>1109</Words>
  <Application>Microsoft Office PowerPoint</Application>
  <PresentationFormat>Экран (4:3)</PresentationFormat>
  <Paragraphs>134</Paragraphs>
  <Slides>34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Поток</vt:lpstr>
      <vt:lpstr>Исполнение бюджета Зимовниковского района </vt:lpstr>
      <vt:lpstr>Исполнение консолидированного бюджета Зимовниковского района по доходам  ( млн.рублей)</vt:lpstr>
      <vt:lpstr>Поступление налоговых и неналоговых доходов  консолидированного бюджета   Зимовниковского района (млн.рублей)</vt:lpstr>
      <vt:lpstr>Слайд 4</vt:lpstr>
      <vt:lpstr>Структура доходов местного бюджета  ( в процентах)</vt:lpstr>
      <vt:lpstr>Исполнение бюджета Зимовниковского района  по доходам   (млн.рублей)</vt:lpstr>
      <vt:lpstr>Исполнение бюджета Зимовниковского  района   по собственным доходам (млн.рублей)</vt:lpstr>
      <vt:lpstr>Слайд 8</vt:lpstr>
      <vt:lpstr>Безвозмездные поступления из областного бюджета ( млн.рублей)</vt:lpstr>
      <vt:lpstr>Слайд 10</vt:lpstr>
      <vt:lpstr>Слайд 11</vt:lpstr>
      <vt:lpstr>Исполнение  бюджета Зимовниковского района по расходам (млн.рублей)</vt:lpstr>
      <vt:lpstr>Исполнение бюджета Зимовниковского района  по разделу «Общегосударственные вопросы» (млн.рублей ) </vt:lpstr>
      <vt:lpstr>Исполнение бюджета Зимовниковского района    по разделу « Национальная безопасность и правоохранительная деятельность» (млн.рублей)</vt:lpstr>
      <vt:lpstr>Исполнение бюджета Зимовниковского района    по разделу « Национальная экономика» (млн.рублей) </vt:lpstr>
      <vt:lpstr>Структура расходов по разделу  «Национальная экономика» ( млн.рублей)</vt:lpstr>
      <vt:lpstr>Расходы на ремонт и содержание автомобильных дорог общего пользования местного значения в 2020 году составили  68,6 млн.рублей </vt:lpstr>
      <vt:lpstr>Исполнение бюджета Зимовниковского района    по разделу «Жилищно-коммунальное хозяйство» (млн.рублей)</vt:lpstr>
      <vt:lpstr>    Расходы по разделу «Коммунальное хозяйство» в 2020 году  составили 65,9 млн.рублей, в том числе : строительство и реконструкция объектов водоснабжения «Реконструкция водопровода в х.Гашун, Северного сельского поселения  в сумме 40,2 млн.рублей; строительство и реконструкция объектов водоснабжения «Реконструкция водопровода в х.Глубокий, Глубочанского  сельского поселения  в сумме  10,7 млн.рублей; разработка проектно-сметной документации  на строительство и реконструкцию объектов газификации  Кировское сельское поселение  в сумме 7,1 млн.рублей; приобретение  специализированной коммунальной техники в сумме 2,5 млн.рублей; расходы  за счет средств областного  бюджета  на закачку прудов- накопителей в сумме  2,6 млн.рублей.      </vt:lpstr>
      <vt:lpstr>Расходы бюджета Зимовниковского района  по разделу « Образование» (млн.рублей)</vt:lpstr>
      <vt:lpstr>Расходы бюджета Зимовниковского района на дошкольное образование (млн.рублей)</vt:lpstr>
      <vt:lpstr>Расходы бюджета Зимовниковского района  на «Общее образование» (млн.рублей)</vt:lpstr>
      <vt:lpstr>Расходы на капитальный ремонт здания МБОУ Верхнесеребряковская СОШ № 12 в 2020 году составили 6,6 млн.рублей;  на ремонт школьных пищеблоков 333,6 тыс.рублей; на приобретение  транспортных средств ( автобусов ) для перевозки детей 19,9 млн.рублей; на обновление материально-технической базы  для образовательных учреждений 10,2 млн.рублей; на организацию бесплатного горячего питания обучающихся, получающих начальное общее образование, из областного и федерального бюджета 6,2 млн.рублей ;  на организацию питания обучающихся в образовательных организациях из местного бюджета 11,6 млн.рублей; на оказание услуг по  подвозу обучающихся к образовательным организациям 11,8 млн.рублей.   </vt:lpstr>
      <vt:lpstr>Расходы бюджета Зимовниковского района по разделу «Культура»  (млн.рублей)</vt:lpstr>
      <vt:lpstr>-           Приобретение основных средств для муниципальных учреждений культуры, в том числе:         – приобретение автобуса для МУК РДК «Юбилейный» - 5,4 млн. рублей,        - приобретение компьютерного оборудования  МУК МЦБ Зимовниковского района – 358,7 тыс.рублей        - за счет средств резервного фонда Правительства Ростовской области распоряжение от 27.03.2020 № 169 - на приобретение сапог мужских для муниципального учреждения культуры Районного дворца культуры «Юбилейный» Зимовниковского района –59,8 тыс. рублей;           - на поддержку отрасли культуры (Государственная поддержка лучших сельских учреждений культуры) (МУК «Межпоселенческая центральная библиотека», КДЦ «Первомайский» структурное подразделение МБУК КДЦ «Кировский») – 200,0 тыс.рублей;          - на приобретение звукового и светового оборудования, и кресла для МБУ МУК СДК «Мокрогашунский» - 1,6 млн.рублей;          - расходы, связанные с реализацией федеральной целевой программы «Увековечение памяти погибших при защите Отечества на 2019 - 2024 годы»          Верхнесеребряковское сельское поселение – 2,0 млн. рублей,                     - расходы за счет средств местного бюджета на содержание муниципальных учреждений культуры (финансовое обеспечение выполнения муниципального задания) – 100.9 млн. рублей.   </vt:lpstr>
      <vt:lpstr>Расходы бюджета Зимовниковского района по разделу « Здравоохранение» (млн.рублей)</vt:lpstr>
      <vt:lpstr>В 2020 году по разделу «Здравоохранения» израсходовано 47,5 млн.рублей. На капитальный ремонт хирургического отделения направлено  28,3 млн.рублей, на  медицинское оборудование 256,0 тыс.рублей; приобретение  автомобилей скорой  медицинской помощи 3962,3 тыс.рублей, легкового автомобиля Lada  Largus 728,9 тыс.рублей. На дополнительные меры по предупреждению заноса и распространения новой коронавирусной инфекции  из местного бюджета выделено 2,1 млн.рублей.</vt:lpstr>
      <vt:lpstr>Расходы бюджета Зимовниковского района по разделу «  Социальная политика»  ( млн.рублей)</vt:lpstr>
      <vt:lpstr>Структура расходов по Социальной политике </vt:lpstr>
      <vt:lpstr>По подразделу «Социальное обслуживание населения» израсходовано 127,1 млн.рублей .  В районе  действует 9,5  отделений  социального обслуживания на дому , получили  помощь 1594 человека, 2  специализированных  отделения    социально-медицинской помощи на дому , получили помощь 75 человек и 1 социально-реабилитационное   отделение на 22 койки.</vt:lpstr>
      <vt:lpstr>По подразделу «Социальное обеспечение населения»  израсходовано  77,8 млн. рублей .  По данному разделу предусмотрены 11 субвенций за счет средств областного и федерального бюджетов  на предоставление мер социальной поддержки отдельным категориям граждан (инвалидам, ветеранам, труженикам тыла, реабилитированным лицам, специалистам, работающим и проживающим в сельской местности и другим) в общем объеме 77,5  млн. рублей;  расходы за счет средств местного бюджета на обеспечение жильем граждан Российской Федерации, семей и молодых специалистов, проживающих и работающих в сельской местности – 144,0 тыс. рублей; за счет средств резервного фонда Администрации Зимовниковского района на проведение льготной подписки – 89,3 тыс. рублей. .</vt:lpstr>
      <vt:lpstr>Слайд 32</vt:lpstr>
      <vt:lpstr>Расходы бюджета Зимовниковского района  по разделу  « Физическая культура и спорт» составили в 2020году   1,1 млн.рублей.</vt:lpstr>
      <vt:lpstr>Благодарю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бюджета Зимовниковского района </dc:title>
  <dc:creator>Наталья Н.Н.. Москаленко</dc:creator>
  <cp:lastModifiedBy>Moskalenko</cp:lastModifiedBy>
  <cp:revision>159</cp:revision>
  <dcterms:created xsi:type="dcterms:W3CDTF">2020-03-02T11:25:50Z</dcterms:created>
  <dcterms:modified xsi:type="dcterms:W3CDTF">2021-04-06T09:58:26Z</dcterms:modified>
</cp:coreProperties>
</file>